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17881600" cy="10058400"/>
  <p:notesSz cx="7772400" cy="10058400"/>
  <p:embeddedFontLst>
    <p:embeddedFont>
      <p:font typeface="Tahoma" panose="020B0604030504040204" pitchFamily="34" charset="0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Verdana" panose="020B0604030504040204" pitchFamily="34" charset="0"/>
      <p:regular r:id="rId50"/>
      <p:bold r:id="rId51"/>
      <p:italic r:id="rId52"/>
      <p:boldItalic r:id="rId53"/>
    </p:embeddedFont>
    <p:embeddedFont>
      <p:font typeface="Arial Unicode MS" panose="020B0604020202020204" pitchFamily="34" charset="-128"/>
      <p:regular r:id="rId54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75" autoAdjust="0"/>
    <p:restoredTop sz="94660"/>
  </p:normalViewPr>
  <p:slideViewPr>
    <p:cSldViewPr>
      <p:cViewPr>
        <p:scale>
          <a:sx n="100" d="100"/>
          <a:sy n="100" d="100"/>
        </p:scale>
        <p:origin x="-2088" y="90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121248" y="595884"/>
            <a:ext cx="13646407" cy="9525"/>
          </a:xfrm>
          <a:custGeom>
            <a:avLst/>
            <a:gdLst/>
            <a:ahLst/>
            <a:cxnLst/>
            <a:rect l="l" t="t" r="r" b="b"/>
            <a:pathLst>
              <a:path w="5931534" h="9525">
                <a:moveTo>
                  <a:pt x="5931408" y="0"/>
                </a:moveTo>
                <a:lnTo>
                  <a:pt x="0" y="0"/>
                </a:lnTo>
                <a:lnTo>
                  <a:pt x="0" y="9144"/>
                </a:lnTo>
                <a:lnTo>
                  <a:pt x="5931408" y="9144"/>
                </a:lnTo>
                <a:lnTo>
                  <a:pt x="59314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21248" y="4704589"/>
            <a:ext cx="13646407" cy="10795"/>
          </a:xfrm>
          <a:custGeom>
            <a:avLst/>
            <a:gdLst/>
            <a:ahLst/>
            <a:cxnLst/>
            <a:rect l="l" t="t" r="r" b="b"/>
            <a:pathLst>
              <a:path w="5931534" h="10795">
                <a:moveTo>
                  <a:pt x="5931408" y="0"/>
                </a:moveTo>
                <a:lnTo>
                  <a:pt x="0" y="0"/>
                </a:lnTo>
                <a:lnTo>
                  <a:pt x="0" y="10667"/>
                </a:lnTo>
                <a:lnTo>
                  <a:pt x="5931408" y="10667"/>
                </a:lnTo>
                <a:lnTo>
                  <a:pt x="59314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41416" y="9402857"/>
            <a:ext cx="2838558" cy="11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spcBef>
                <a:spcPts val="150"/>
              </a:spcBef>
            </a:pPr>
            <a:r>
              <a:rPr lang="es-AR" spc="5" smtClean="0"/>
              <a:t>PROT4xx_BusProtection_r3</a:t>
            </a:r>
            <a:endParaRPr lang="es-AR" spc="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19911" y="9396070"/>
            <a:ext cx="47333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>
            <a:pPr marL="38100">
              <a:spcBef>
                <a:spcPts val="155"/>
              </a:spcBef>
            </a:pPr>
            <a:fld id="{81D60167-4931-47E6-BA6A-407CBD079E47}" type="slidenum">
              <a:rPr lang="es-AR" spc="10" smtClean="0"/>
              <a:pPr marL="38100">
                <a:spcBef>
                  <a:spcPts val="155"/>
                </a:spcBef>
              </a:pPr>
              <a:t>‹Nº›</a:t>
            </a:fld>
            <a:endParaRPr lang="es-AR" spc="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linc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onlinedoctranslator.com/es/?utm_source=onlinedoctranslator&amp;utm_medium=pdf&amp;utm_campaign=attribution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nlinedoctranslator.com/es/?utm_source=onlinedoctranslator&amp;utm_medium=pdf&amp;utm_campaign=attribution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9545" y="1014878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3460" y="4813554"/>
            <a:ext cx="5652770" cy="1345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latin typeface="Arial Unicode MS"/>
                <a:cs typeface="Arial Unicode MS"/>
              </a:rPr>
              <a:t>Literatura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técnica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respalda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esta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sección</a:t>
            </a:r>
            <a:r>
              <a:rPr sz="650" spc="5" dirty="0">
                <a:latin typeface="Arial Unicode MS"/>
                <a:cs typeface="Arial Unicode MS"/>
              </a:rPr>
              <a:t>:</a:t>
            </a:r>
            <a:endParaRPr sz="650" dirty="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 dirty="0">
              <a:latin typeface="Arial Unicode MS"/>
              <a:cs typeface="Arial Unicode MS"/>
            </a:endParaRPr>
          </a:p>
          <a:p>
            <a:pPr marL="240665" marR="391160">
              <a:lnSpc>
                <a:spcPts val="770"/>
              </a:lnSpc>
            </a:pPr>
            <a:r>
              <a:rPr sz="650" spc="-70" dirty="0">
                <a:latin typeface="Arial Unicode MS"/>
                <a:cs typeface="Arial Unicode MS"/>
              </a:rPr>
              <a:t>HJ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Altuve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Ferrer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35" dirty="0">
                <a:latin typeface="Arial Unicode MS"/>
                <a:cs typeface="Arial Unicode MS"/>
              </a:rPr>
              <a:t>EO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Schweitzer,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III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(Editores),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i="1" spc="-25" dirty="0">
                <a:latin typeface="Verdana"/>
                <a:cs typeface="Verdana"/>
              </a:rPr>
              <a:t>Soluciones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10" dirty="0">
                <a:latin typeface="Verdana"/>
                <a:cs typeface="Verdana"/>
              </a:rPr>
              <a:t>Modernas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para</a:t>
            </a:r>
            <a:r>
              <a:rPr sz="650" i="1" spc="-45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Protección,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Control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55" dirty="0">
                <a:latin typeface="Verdana"/>
                <a:cs typeface="Verdana"/>
              </a:rPr>
              <a:t>y</a:t>
            </a:r>
            <a:r>
              <a:rPr sz="650" i="1" spc="-45" dirty="0">
                <a:latin typeface="Verdana"/>
                <a:cs typeface="Verdana"/>
              </a:rPr>
              <a:t> </a:t>
            </a:r>
            <a:r>
              <a:rPr sz="650" i="1" spc="-5" dirty="0">
                <a:latin typeface="Verdana"/>
                <a:cs typeface="Verdana"/>
              </a:rPr>
              <a:t>Monitoreo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de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35" dirty="0">
                <a:latin typeface="Verdana"/>
                <a:cs typeface="Verdana"/>
              </a:rPr>
              <a:t>Sistemas</a:t>
            </a:r>
            <a:r>
              <a:rPr sz="650" i="1" spc="-45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de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Energía </a:t>
            </a:r>
            <a:r>
              <a:rPr sz="650" i="1" spc="-215" dirty="0">
                <a:latin typeface="Verdana"/>
                <a:cs typeface="Verdana"/>
              </a:rPr>
              <a:t> </a:t>
            </a:r>
            <a:r>
              <a:rPr sz="650" i="1" spc="-30" dirty="0">
                <a:latin typeface="Verdana"/>
                <a:cs typeface="Verdana"/>
              </a:rPr>
              <a:t>Eléctrica.</a:t>
            </a:r>
            <a:r>
              <a:rPr sz="650" i="1" spc="-60" dirty="0">
                <a:latin typeface="Verdana"/>
                <a:cs typeface="Verdana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Pullman,</a:t>
            </a:r>
            <a:r>
              <a:rPr sz="650" spc="-15" dirty="0">
                <a:latin typeface="Arial Unicode MS"/>
                <a:cs typeface="Arial Unicode MS"/>
              </a:rPr>
              <a:t> WA: </a:t>
            </a:r>
            <a:r>
              <a:rPr sz="650" spc="10" dirty="0">
                <a:latin typeface="Arial Unicode MS"/>
                <a:cs typeface="Arial Unicode MS"/>
              </a:rPr>
              <a:t>Schweitzer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Engineering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Laboratories,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Inc.,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2010.</a:t>
            </a:r>
            <a:endParaRPr sz="650" dirty="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700" dirty="0">
              <a:latin typeface="Arial Unicode MS"/>
              <a:cs typeface="Arial Unicode MS"/>
            </a:endParaRPr>
          </a:p>
          <a:p>
            <a:pPr marL="240665"/>
            <a:r>
              <a:rPr sz="550" i="1" spc="-20" dirty="0">
                <a:latin typeface="Verdana"/>
                <a:cs typeface="Verdana"/>
              </a:rPr>
              <a:t>Guía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45" dirty="0">
                <a:latin typeface="Verdana"/>
                <a:cs typeface="Verdana"/>
              </a:rPr>
              <a:t>IEEE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para</a:t>
            </a:r>
            <a:r>
              <a:rPr sz="550" i="1" spc="-4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aplicaciones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de</a:t>
            </a:r>
            <a:r>
              <a:rPr sz="550" i="1" spc="-4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relés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de</a:t>
            </a:r>
            <a:r>
              <a:rPr sz="550" i="1" spc="-4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protección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para</a:t>
            </a:r>
            <a:r>
              <a:rPr sz="550" i="1" spc="-4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los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20" dirty="0">
                <a:latin typeface="Verdana"/>
                <a:cs typeface="Verdana"/>
              </a:rPr>
              <a:t>buses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del</a:t>
            </a:r>
            <a:r>
              <a:rPr sz="550" i="1" spc="-45" dirty="0">
                <a:latin typeface="Verdana"/>
                <a:cs typeface="Verdana"/>
              </a:rPr>
              <a:t> </a:t>
            </a:r>
            <a:r>
              <a:rPr sz="550" i="1" spc="-20" dirty="0">
                <a:latin typeface="Verdana"/>
                <a:cs typeface="Verdana"/>
              </a:rPr>
              <a:t>sistema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de</a:t>
            </a:r>
            <a:r>
              <a:rPr sz="550" i="1" spc="-4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alimentación</a:t>
            </a:r>
            <a:r>
              <a:rPr sz="550" spc="-15" dirty="0">
                <a:latin typeface="Arial Unicode MS"/>
                <a:cs typeface="Arial Unicode MS"/>
              </a:rPr>
              <a:t>,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-40" dirty="0">
                <a:latin typeface="Arial Unicode MS"/>
                <a:cs typeface="Arial Unicode MS"/>
              </a:rPr>
              <a:t>IEEE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-5" dirty="0">
                <a:latin typeface="Arial Unicode MS"/>
                <a:cs typeface="Arial Unicode MS"/>
              </a:rPr>
              <a:t>C37.234, </a:t>
            </a:r>
            <a:r>
              <a:rPr sz="550" spc="-40" dirty="0">
                <a:latin typeface="Arial Unicode MS"/>
                <a:cs typeface="Arial Unicode MS"/>
              </a:rPr>
              <a:t>IEEE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-5" dirty="0">
                <a:latin typeface="Arial Unicode MS"/>
                <a:cs typeface="Arial Unicode MS"/>
              </a:rPr>
              <a:t>Press, </a:t>
            </a:r>
            <a:r>
              <a:rPr sz="550" spc="5" dirty="0">
                <a:latin typeface="Arial Unicode MS"/>
                <a:cs typeface="Arial Unicode MS"/>
              </a:rPr>
              <a:t>2009.</a:t>
            </a:r>
            <a:endParaRPr sz="550" dirty="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50" dirty="0">
              <a:latin typeface="Arial Unicode MS"/>
              <a:cs typeface="Arial Unicode MS"/>
            </a:endParaRPr>
          </a:p>
          <a:p>
            <a:pPr marL="240665" marR="33020">
              <a:lnSpc>
                <a:spcPct val="106700"/>
              </a:lnSpc>
            </a:pPr>
            <a:r>
              <a:rPr sz="600" spc="-70" dirty="0">
                <a:latin typeface="Arial Unicode MS"/>
                <a:cs typeface="Arial Unicode MS"/>
              </a:rPr>
              <a:t>SE </a:t>
            </a:r>
            <a:r>
              <a:rPr sz="600" spc="10" dirty="0">
                <a:latin typeface="Arial Unicode MS"/>
                <a:cs typeface="Arial Unicode MS"/>
              </a:rPr>
              <a:t>Zocholl </a:t>
            </a:r>
            <a:r>
              <a:rPr sz="600" spc="5" dirty="0">
                <a:latin typeface="Arial Unicode MS"/>
                <a:cs typeface="Arial Unicode MS"/>
              </a:rPr>
              <a:t>y </a:t>
            </a:r>
            <a:r>
              <a:rPr sz="600" spc="-5" dirty="0">
                <a:latin typeface="Arial Unicode MS"/>
                <a:cs typeface="Arial Unicode MS"/>
              </a:rPr>
              <a:t>D. </a:t>
            </a:r>
            <a:r>
              <a:rPr sz="600" spc="5" dirty="0">
                <a:latin typeface="Arial Unicode MS"/>
                <a:cs typeface="Arial Unicode MS"/>
              </a:rPr>
              <a:t>Costello, “Pautas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0" dirty="0">
                <a:latin typeface="Arial Unicode MS"/>
                <a:cs typeface="Arial Unicode MS"/>
              </a:rPr>
              <a:t>aplicación </a:t>
            </a:r>
            <a:r>
              <a:rPr sz="600" spc="20" dirty="0">
                <a:latin typeface="Arial Unicode MS"/>
                <a:cs typeface="Arial Unicode MS"/>
              </a:rPr>
              <a:t>para </a:t>
            </a:r>
            <a:r>
              <a:rPr sz="600" spc="10" dirty="0">
                <a:latin typeface="Arial Unicode MS"/>
                <a:cs typeface="Arial Unicode MS"/>
              </a:rPr>
              <a:t>relés </a:t>
            </a:r>
            <a:r>
              <a:rPr sz="600" spc="15" dirty="0">
                <a:latin typeface="Arial Unicode MS"/>
                <a:cs typeface="Arial Unicode MS"/>
              </a:rPr>
              <a:t>diferenciales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bus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15" dirty="0">
                <a:latin typeface="Arial Unicode MS"/>
                <a:cs typeface="Arial Unicode MS"/>
              </a:rPr>
              <a:t>alta </a:t>
            </a:r>
            <a:r>
              <a:rPr sz="600" spc="20" dirty="0">
                <a:latin typeface="Arial Unicode MS"/>
                <a:cs typeface="Arial Unicode MS"/>
              </a:rPr>
              <a:t>impedancia </a:t>
            </a:r>
            <a:r>
              <a:rPr sz="600" spc="10" dirty="0">
                <a:latin typeface="Arial Unicode MS"/>
                <a:cs typeface="Arial Unicode MS"/>
              </a:rPr>
              <a:t>basados</a:t>
            </a:r>
            <a:r>
              <a:rPr sz="600" spc="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 </a:t>
            </a:r>
            <a:r>
              <a:rPr sz="600" spc="15" dirty="0">
                <a:latin typeface="Arial Unicode MS"/>
                <a:cs typeface="Arial Unicode MS"/>
              </a:rPr>
              <a:t>microprocesadores”, </a:t>
            </a:r>
            <a:r>
              <a:rPr sz="600" spc="20" dirty="0">
                <a:latin typeface="Arial Unicode MS"/>
                <a:cs typeface="Arial Unicode MS"/>
              </a:rPr>
              <a:t>en </a:t>
            </a:r>
            <a:r>
              <a:rPr sz="600" i="1" spc="-35" dirty="0">
                <a:latin typeface="Verdana"/>
                <a:cs typeface="Verdana"/>
              </a:rPr>
              <a:t>62a </a:t>
            </a:r>
            <a:r>
              <a:rPr sz="600" i="1" spc="-20" dirty="0">
                <a:latin typeface="Verdana"/>
                <a:cs typeface="Verdana"/>
              </a:rPr>
              <a:t>Conferencia </a:t>
            </a:r>
            <a:r>
              <a:rPr sz="600" i="1" spc="-200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Anual </a:t>
            </a:r>
            <a:r>
              <a:rPr sz="600" i="1" spc="-15" dirty="0">
                <a:latin typeface="Verdana"/>
                <a:cs typeface="Verdana"/>
              </a:rPr>
              <a:t>de </a:t>
            </a:r>
            <a:r>
              <a:rPr sz="600" i="1" spc="-20" dirty="0">
                <a:latin typeface="Verdana"/>
                <a:cs typeface="Verdana"/>
              </a:rPr>
              <a:t>Ingenieros </a:t>
            </a:r>
            <a:r>
              <a:rPr sz="600" i="1" spc="-15" dirty="0">
                <a:latin typeface="Verdana"/>
                <a:cs typeface="Verdana"/>
              </a:rPr>
              <a:t>de </a:t>
            </a:r>
            <a:r>
              <a:rPr sz="600" i="1" spc="-25" dirty="0">
                <a:latin typeface="Verdana"/>
                <a:cs typeface="Verdana"/>
              </a:rPr>
              <a:t>Relevadores </a:t>
            </a:r>
            <a:r>
              <a:rPr sz="600" i="1" spc="-15" dirty="0">
                <a:latin typeface="Verdana"/>
                <a:cs typeface="Verdana"/>
              </a:rPr>
              <a:t>de Protección</a:t>
            </a:r>
            <a:r>
              <a:rPr sz="600" spc="-15" dirty="0">
                <a:latin typeface="Arial Unicode MS"/>
                <a:cs typeface="Arial Unicode MS"/>
              </a:rPr>
              <a:t>, </a:t>
            </a:r>
            <a:r>
              <a:rPr sz="600" spc="-5" dirty="0">
                <a:latin typeface="Arial Unicode MS"/>
                <a:cs typeface="Arial Unicode MS"/>
              </a:rPr>
              <a:t>Texas </a:t>
            </a:r>
            <a:r>
              <a:rPr sz="600" spc="20" dirty="0">
                <a:latin typeface="Arial Unicode MS"/>
                <a:cs typeface="Arial Unicode MS"/>
              </a:rPr>
              <a:t>A&amp;M </a:t>
            </a:r>
            <a:r>
              <a:rPr sz="600" spc="15" dirty="0">
                <a:latin typeface="Arial Unicode MS"/>
                <a:cs typeface="Arial Unicode MS"/>
              </a:rPr>
              <a:t>University, </a:t>
            </a:r>
            <a:r>
              <a:rPr sz="600" spc="5" dirty="0">
                <a:latin typeface="Arial Unicode MS"/>
                <a:cs typeface="Arial Unicode MS"/>
              </a:rPr>
              <a:t>College </a:t>
            </a:r>
            <a:r>
              <a:rPr sz="600" spc="10" dirty="0">
                <a:latin typeface="Arial Unicode MS"/>
                <a:cs typeface="Arial Unicode MS"/>
              </a:rPr>
              <a:t>Station, </a:t>
            </a:r>
            <a:r>
              <a:rPr sz="600" spc="-30" dirty="0">
                <a:latin typeface="Arial Unicode MS"/>
                <a:cs typeface="Arial Unicode MS"/>
              </a:rPr>
              <a:t>TX, </a:t>
            </a:r>
            <a:r>
              <a:rPr sz="600" spc="20" dirty="0">
                <a:latin typeface="Arial Unicode MS"/>
                <a:cs typeface="Arial Unicode MS"/>
              </a:rPr>
              <a:t>del </a:t>
            </a:r>
            <a:r>
              <a:rPr sz="600" spc="5" dirty="0">
                <a:latin typeface="Arial Unicode MS"/>
                <a:cs typeface="Arial Unicode MS"/>
              </a:rPr>
              <a:t>31 </a:t>
            </a:r>
            <a:r>
              <a:rPr sz="600" spc="20" dirty="0">
                <a:latin typeface="Arial Unicode MS"/>
                <a:cs typeface="Arial Unicode MS"/>
              </a:rPr>
              <a:t>de marzo </a:t>
            </a:r>
            <a:r>
              <a:rPr sz="600" spc="10" dirty="0">
                <a:latin typeface="Arial Unicode MS"/>
                <a:cs typeface="Arial Unicode MS"/>
              </a:rPr>
              <a:t>al </a:t>
            </a:r>
            <a:r>
              <a:rPr sz="600" spc="5" dirty="0">
                <a:latin typeface="Arial Unicode MS"/>
                <a:cs typeface="Arial Unicode MS"/>
              </a:rPr>
              <a:t>2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25" dirty="0">
                <a:latin typeface="Arial Unicode MS"/>
                <a:cs typeface="Arial Unicode MS"/>
              </a:rPr>
              <a:t>abril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5" dirty="0">
                <a:latin typeface="Arial Unicode MS"/>
                <a:cs typeface="Arial Unicode MS"/>
              </a:rPr>
              <a:t>2009. </a:t>
            </a:r>
            <a:r>
              <a:rPr sz="600" spc="15" dirty="0">
                <a:latin typeface="Arial Unicode MS"/>
                <a:cs typeface="Arial Unicode MS"/>
              </a:rPr>
              <a:t>Disponible</a:t>
            </a:r>
            <a:r>
              <a:rPr sz="600" spc="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 </a:t>
            </a:r>
            <a:r>
              <a:rPr sz="600" spc="2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  <a:hlinkClick r:id="rId3"/>
              </a:rPr>
              <a:t>www.selinc.com.</a:t>
            </a:r>
            <a:endParaRPr sz="600" dirty="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 dirty="0">
              <a:latin typeface="Arial Unicode MS"/>
              <a:cs typeface="Arial Unicode MS"/>
            </a:endParaRPr>
          </a:p>
          <a:p>
            <a:pPr marL="240665">
              <a:lnSpc>
                <a:spcPts val="775"/>
              </a:lnSpc>
            </a:pPr>
            <a:r>
              <a:rPr sz="650" spc="-20" dirty="0">
                <a:latin typeface="Arial Unicode MS"/>
                <a:cs typeface="Arial Unicode MS"/>
              </a:rPr>
              <a:t>K.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Behrendt,</a:t>
            </a:r>
            <a:r>
              <a:rPr sz="650" spc="-5" dirty="0">
                <a:latin typeface="Arial Unicode MS"/>
                <a:cs typeface="Arial Unicode MS"/>
              </a:rPr>
              <a:t> D. </a:t>
            </a:r>
            <a:r>
              <a:rPr sz="650" spc="10" dirty="0">
                <a:latin typeface="Arial Unicode MS"/>
                <a:cs typeface="Arial Unicode MS"/>
              </a:rPr>
              <a:t>Costello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S.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Zocholl,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"Consideraciones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uso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relés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alta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baja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impedancia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protección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diferencial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bus",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endParaRPr sz="650" dirty="0">
              <a:latin typeface="Arial Unicode MS"/>
              <a:cs typeface="Arial Unicode MS"/>
            </a:endParaRPr>
          </a:p>
          <a:p>
            <a:pPr marL="241300">
              <a:lnSpc>
                <a:spcPts val="775"/>
              </a:lnSpc>
            </a:pPr>
            <a:r>
              <a:rPr sz="650" i="1" spc="-40" dirty="0">
                <a:latin typeface="Verdana"/>
                <a:cs typeface="Verdana"/>
              </a:rPr>
              <a:t>35a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Conferencia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Anual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de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30" dirty="0">
                <a:latin typeface="Verdana"/>
                <a:cs typeface="Verdana"/>
              </a:rPr>
              <a:t>Relevo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de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Protección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Occidental</a:t>
            </a:r>
            <a:r>
              <a:rPr sz="650" spc="-20" dirty="0">
                <a:latin typeface="Arial Unicode MS"/>
                <a:cs typeface="Arial Unicode MS"/>
              </a:rPr>
              <a:t>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Spokane,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15" dirty="0">
                <a:latin typeface="Arial Unicode MS"/>
                <a:cs typeface="Arial Unicode MS"/>
              </a:rPr>
              <a:t>WA,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21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23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octubre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2008.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Disponible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  <a:hlinkClick r:id="rId3"/>
              </a:rPr>
              <a:t>www.selinc.com.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2049" y="6553916"/>
            <a:ext cx="5359400" cy="227511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297180">
              <a:lnSpc>
                <a:spcPct val="106700"/>
              </a:lnSpc>
              <a:spcBef>
                <a:spcPts val="75"/>
              </a:spcBef>
            </a:pPr>
            <a:r>
              <a:rPr sz="600" spc="-70" dirty="0">
                <a:latin typeface="Arial Unicode MS"/>
                <a:cs typeface="Arial Unicode MS"/>
              </a:rPr>
              <a:t>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Zocholl,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“Clasificación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45" dirty="0">
                <a:latin typeface="Arial Unicode MS"/>
                <a:cs typeface="Arial Unicode MS"/>
              </a:rPr>
              <a:t>TC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aplicaciones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diferenciales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máquina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bus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baja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impedancia”,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i="1" spc="-35" dirty="0">
                <a:latin typeface="Verdana"/>
                <a:cs typeface="Verdana"/>
              </a:rPr>
              <a:t>27a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Conferencia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Anual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de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25" dirty="0">
                <a:latin typeface="Verdana"/>
                <a:cs typeface="Verdana"/>
              </a:rPr>
              <a:t>Relevo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de </a:t>
            </a:r>
            <a:r>
              <a:rPr sz="600" i="1" spc="-19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Protección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Occidental</a:t>
            </a:r>
            <a:r>
              <a:rPr sz="600" spc="-15" dirty="0">
                <a:latin typeface="Arial Unicode MS"/>
                <a:cs typeface="Arial Unicode MS"/>
              </a:rPr>
              <a:t>, </a:t>
            </a:r>
            <a:r>
              <a:rPr sz="600" spc="5" dirty="0">
                <a:latin typeface="Arial Unicode MS"/>
                <a:cs typeface="Arial Unicode MS"/>
              </a:rPr>
              <a:t>Spokane,</a:t>
            </a:r>
            <a:r>
              <a:rPr sz="600" spc="-15" dirty="0">
                <a:latin typeface="Arial Unicode MS"/>
                <a:cs typeface="Arial Unicode MS"/>
              </a:rPr>
              <a:t> WA, </a:t>
            </a:r>
            <a:r>
              <a:rPr sz="600" spc="5" dirty="0">
                <a:latin typeface="Arial Unicode MS"/>
                <a:cs typeface="Arial Unicode MS"/>
              </a:rPr>
              <a:t>24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26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octubre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2000.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Disponible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  <a:hlinkClick r:id="rId3"/>
              </a:rPr>
              <a:t>www.selinc.com.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291465">
              <a:lnSpc>
                <a:spcPct val="106700"/>
              </a:lnSpc>
            </a:pPr>
            <a:r>
              <a:rPr sz="600" spc="15" dirty="0">
                <a:latin typeface="Arial Unicode MS"/>
                <a:cs typeface="Arial Unicode MS"/>
              </a:rPr>
              <a:t>M.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Thompson,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35" dirty="0">
                <a:latin typeface="Arial Unicode MS"/>
                <a:cs typeface="Arial Unicode MS"/>
              </a:rPr>
              <a:t>R.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Folkers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-15" dirty="0">
                <a:latin typeface="Arial Unicode MS"/>
                <a:cs typeface="Arial Unicode MS"/>
              </a:rPr>
              <a:t>A.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Sinclair,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"Aplicación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segura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relés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diferenciales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transformador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protección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bus",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i="1" spc="-35" dirty="0">
                <a:latin typeface="Verdana"/>
                <a:cs typeface="Verdana"/>
              </a:rPr>
              <a:t>32a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Conferencia </a:t>
            </a:r>
            <a:r>
              <a:rPr sz="600" i="1" spc="-195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Anual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de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i="1" spc="-25" dirty="0">
                <a:latin typeface="Verdana"/>
                <a:cs typeface="Verdana"/>
              </a:rPr>
              <a:t>Relevo</a:t>
            </a:r>
            <a:r>
              <a:rPr sz="600" i="1" spc="-50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de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Protección</a:t>
            </a:r>
            <a:r>
              <a:rPr sz="600" i="1" spc="-50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Occidental</a:t>
            </a:r>
            <a:r>
              <a:rPr sz="600" spc="-15" dirty="0">
                <a:latin typeface="Arial Unicode MS"/>
                <a:cs typeface="Arial Unicode MS"/>
              </a:rPr>
              <a:t>, </a:t>
            </a:r>
            <a:r>
              <a:rPr sz="600" spc="5" dirty="0">
                <a:latin typeface="Arial Unicode MS"/>
                <a:cs typeface="Arial Unicode MS"/>
              </a:rPr>
              <a:t>Spokane,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15" dirty="0">
                <a:latin typeface="Arial Unicode MS"/>
                <a:cs typeface="Arial Unicode MS"/>
              </a:rPr>
              <a:t>WA,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25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al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27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octubre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2005.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Disponible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  <a:hlinkClick r:id="rId3"/>
              </a:rPr>
              <a:t>www.selinc.com.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16399"/>
              </a:lnSpc>
              <a:spcBef>
                <a:spcPts val="5"/>
              </a:spcBef>
            </a:pPr>
            <a:r>
              <a:rPr sz="550" spc="-15" dirty="0">
                <a:latin typeface="Arial Unicode MS"/>
                <a:cs typeface="Arial Unicode MS"/>
              </a:rPr>
              <a:t>A.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Guzmán,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550" spc="-30" dirty="0">
                <a:latin typeface="Arial Unicode MS"/>
                <a:cs typeface="Arial Unicode MS"/>
              </a:rPr>
              <a:t>C.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Labuschagne</a:t>
            </a:r>
            <a:r>
              <a:rPr sz="550" spc="5" dirty="0">
                <a:latin typeface="Arial Unicode MS"/>
                <a:cs typeface="Arial Unicode MS"/>
              </a:rPr>
              <a:t> y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-15" dirty="0">
                <a:latin typeface="Arial Unicode MS"/>
                <a:cs typeface="Arial Unicode MS"/>
              </a:rPr>
              <a:t>BL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Qin,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“Protección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confiable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contra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fallas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550" spc="25" dirty="0">
                <a:latin typeface="Arial Unicode MS"/>
                <a:cs typeface="Arial Unicode MS"/>
              </a:rPr>
              <a:t>interruptores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y </a:t>
            </a:r>
            <a:r>
              <a:rPr sz="550" spc="15" dirty="0">
                <a:latin typeface="Arial Unicode MS"/>
                <a:cs typeface="Arial Unicode MS"/>
              </a:rPr>
              <a:t>barras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colectoras</a:t>
            </a:r>
            <a:r>
              <a:rPr sz="550" spc="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con</a:t>
            </a:r>
            <a:r>
              <a:rPr sz="550" spc="5" dirty="0">
                <a:latin typeface="Arial Unicode MS"/>
                <a:cs typeface="Arial Unicode MS"/>
              </a:rPr>
              <a:t> selección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avanzada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zonas”, </a:t>
            </a:r>
            <a:r>
              <a:rPr sz="550" spc="15" dirty="0">
                <a:latin typeface="Arial Unicode MS"/>
                <a:cs typeface="Arial Unicode MS"/>
              </a:rPr>
              <a:t>en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i="1" spc="-35" dirty="0">
                <a:latin typeface="Verdana"/>
                <a:cs typeface="Verdana"/>
              </a:rPr>
              <a:t>31a</a:t>
            </a:r>
            <a:r>
              <a:rPr sz="550" i="1" spc="-4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Conferencia </a:t>
            </a:r>
            <a:r>
              <a:rPr sz="550" i="1" spc="-18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Anual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de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550" i="1" spc="-25" dirty="0">
                <a:latin typeface="Verdana"/>
                <a:cs typeface="Verdana"/>
              </a:rPr>
              <a:t>Relevo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de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Protección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Occidental</a:t>
            </a:r>
            <a:r>
              <a:rPr sz="550" spc="-15" dirty="0">
                <a:latin typeface="Arial Unicode MS"/>
                <a:cs typeface="Arial Unicode MS"/>
              </a:rPr>
              <a:t>,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Spokane,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-10" dirty="0">
                <a:latin typeface="Arial Unicode MS"/>
                <a:cs typeface="Arial Unicode MS"/>
              </a:rPr>
              <a:t>WA, </a:t>
            </a:r>
            <a:r>
              <a:rPr sz="550" spc="5" dirty="0">
                <a:latin typeface="Arial Unicode MS"/>
                <a:cs typeface="Arial Unicode MS"/>
              </a:rPr>
              <a:t>19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al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21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25" dirty="0">
                <a:latin typeface="Arial Unicode MS"/>
                <a:cs typeface="Arial Unicode MS"/>
              </a:rPr>
              <a:t>octubre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2004.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Disponible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en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  <a:hlinkClick r:id="rId3"/>
              </a:rPr>
              <a:t>www.selinc.com.</a:t>
            </a:r>
            <a:endParaRPr sz="5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314325">
              <a:lnSpc>
                <a:spcPct val="106700"/>
              </a:lnSpc>
            </a:pPr>
            <a:r>
              <a:rPr sz="600" spc="-15" dirty="0">
                <a:latin typeface="Arial Unicode MS"/>
                <a:cs typeface="Arial Unicode MS"/>
              </a:rPr>
              <a:t>A.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Guzmán,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15" dirty="0">
                <a:latin typeface="Arial Unicode MS"/>
                <a:cs typeface="Arial Unicode MS"/>
              </a:rPr>
              <a:t>BL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Qin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30" dirty="0">
                <a:latin typeface="Arial Unicode MS"/>
                <a:cs typeface="Arial Unicode MS"/>
              </a:rPr>
              <a:t>C.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Labuschagne,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"Protección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confiable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barras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colectoras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con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selección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avanzada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zonas",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i="1" spc="-20" dirty="0">
                <a:latin typeface="Verdana"/>
                <a:cs typeface="Verdana"/>
              </a:rPr>
              <a:t>Transacciones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50" dirty="0">
                <a:latin typeface="Verdana"/>
                <a:cs typeface="Verdana"/>
              </a:rPr>
              <a:t>IEEE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sobre </a:t>
            </a:r>
            <a:r>
              <a:rPr sz="600" i="1" spc="-19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suministro</a:t>
            </a:r>
            <a:r>
              <a:rPr sz="600" i="1" spc="-60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de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energía</a:t>
            </a:r>
            <a:r>
              <a:rPr sz="600" spc="-15" dirty="0">
                <a:latin typeface="Arial Unicode MS"/>
                <a:cs typeface="Arial Unicode MS"/>
              </a:rPr>
              <a:t>, </a:t>
            </a:r>
            <a:r>
              <a:rPr sz="600" spc="10" dirty="0">
                <a:latin typeface="Arial Unicode MS"/>
                <a:cs typeface="Arial Unicode MS"/>
              </a:rPr>
              <a:t>vol.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20,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no.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2,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págs.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625–629,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abril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2005.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38735">
              <a:lnSpc>
                <a:spcPct val="116399"/>
              </a:lnSpc>
            </a:pPr>
            <a:r>
              <a:rPr sz="550" spc="-40" dirty="0">
                <a:latin typeface="Arial Unicode MS"/>
                <a:cs typeface="Arial Unicode MS"/>
              </a:rPr>
              <a:t>S.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Briscomb,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-20" dirty="0">
                <a:latin typeface="Arial Unicode MS"/>
                <a:cs typeface="Arial Unicode MS"/>
              </a:rPr>
              <a:t>G.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Lewis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y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M.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Thompson,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"Proyecto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modernización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la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subestación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Palou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la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Universidad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Stanford",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en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i="1" spc="-35" dirty="0">
                <a:latin typeface="Verdana"/>
                <a:cs typeface="Verdana"/>
              </a:rPr>
              <a:t>31a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Conferencia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Anual</a:t>
            </a:r>
            <a:r>
              <a:rPr sz="550" i="1" spc="-4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de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25" dirty="0">
                <a:latin typeface="Verdana"/>
                <a:cs typeface="Verdana"/>
              </a:rPr>
              <a:t>Relevo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de </a:t>
            </a:r>
            <a:r>
              <a:rPr sz="550" i="1" spc="-180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Protección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550" i="1" spc="-15" dirty="0">
                <a:latin typeface="Verdana"/>
                <a:cs typeface="Verdana"/>
              </a:rPr>
              <a:t>Occidental</a:t>
            </a:r>
            <a:r>
              <a:rPr sz="550" spc="-15" dirty="0">
                <a:latin typeface="Arial Unicode MS"/>
                <a:cs typeface="Arial Unicode MS"/>
              </a:rPr>
              <a:t>,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Spokane,</a:t>
            </a:r>
            <a:r>
              <a:rPr sz="550" spc="-10" dirty="0">
                <a:latin typeface="Arial Unicode MS"/>
                <a:cs typeface="Arial Unicode MS"/>
              </a:rPr>
              <a:t> WA, </a:t>
            </a:r>
            <a:r>
              <a:rPr sz="550" spc="5" dirty="0">
                <a:latin typeface="Arial Unicode MS"/>
                <a:cs typeface="Arial Unicode MS"/>
              </a:rPr>
              <a:t>19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al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21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25" dirty="0">
                <a:latin typeface="Arial Unicode MS"/>
                <a:cs typeface="Arial Unicode MS"/>
              </a:rPr>
              <a:t>octubre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5" dirty="0">
                <a:latin typeface="Arial Unicode MS"/>
                <a:cs typeface="Arial Unicode MS"/>
              </a:rPr>
              <a:t>2004.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Disponible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en</a:t>
            </a:r>
            <a:r>
              <a:rPr sz="550" spc="-1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  <a:hlinkClick r:id="rId3"/>
              </a:rPr>
              <a:t>www.selinc.com.</a:t>
            </a:r>
            <a:endParaRPr sz="55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700">
              <a:latin typeface="Arial Unicode MS"/>
              <a:cs typeface="Arial Unicode MS"/>
            </a:endParaRPr>
          </a:p>
          <a:p>
            <a:pPr marL="12700" marR="307975">
              <a:lnSpc>
                <a:spcPts val="770"/>
              </a:lnSpc>
            </a:pPr>
            <a:r>
              <a:rPr sz="650" spc="-70" dirty="0">
                <a:latin typeface="Arial Unicode MS"/>
                <a:cs typeface="Arial Unicode MS"/>
              </a:rPr>
              <a:t>HJ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Altuve,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50" dirty="0">
                <a:latin typeface="Arial Unicode MS"/>
                <a:cs typeface="Arial Unicode MS"/>
              </a:rPr>
              <a:t>MJ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Thompson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-80" dirty="0">
                <a:latin typeface="Arial Unicode MS"/>
                <a:cs typeface="Arial Unicode MS"/>
              </a:rPr>
              <a:t>J.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Mooney,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"Advances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in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Breaker-Failure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Protection",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i="1" spc="-40" dirty="0">
                <a:latin typeface="Verdana"/>
                <a:cs typeface="Verdana"/>
              </a:rPr>
              <a:t>33a</a:t>
            </a:r>
            <a:r>
              <a:rPr sz="650" i="1" spc="-45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Conferencia</a:t>
            </a:r>
            <a:r>
              <a:rPr sz="650" i="1" spc="-45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Anual</a:t>
            </a:r>
            <a:r>
              <a:rPr sz="650" i="1" spc="-45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de</a:t>
            </a:r>
            <a:r>
              <a:rPr sz="650" i="1" spc="-45" dirty="0">
                <a:latin typeface="Verdana"/>
                <a:cs typeface="Verdana"/>
              </a:rPr>
              <a:t> </a:t>
            </a:r>
            <a:r>
              <a:rPr sz="650" i="1" spc="-30" dirty="0">
                <a:latin typeface="Verdana"/>
                <a:cs typeface="Verdana"/>
              </a:rPr>
              <a:t>Relevos</a:t>
            </a:r>
            <a:r>
              <a:rPr sz="650" i="1" spc="-45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de</a:t>
            </a:r>
            <a:r>
              <a:rPr sz="650" i="1" spc="-50" dirty="0">
                <a:latin typeface="Verdana"/>
                <a:cs typeface="Verdana"/>
              </a:rPr>
              <a:t> </a:t>
            </a:r>
            <a:r>
              <a:rPr sz="650" i="1" spc="-15" dirty="0">
                <a:latin typeface="Verdana"/>
                <a:cs typeface="Verdana"/>
              </a:rPr>
              <a:t>Protección </a:t>
            </a:r>
            <a:r>
              <a:rPr sz="650" i="1" spc="-210" dirty="0">
                <a:latin typeface="Verdana"/>
                <a:cs typeface="Verdana"/>
              </a:rPr>
              <a:t> </a:t>
            </a:r>
            <a:r>
              <a:rPr sz="650" i="1" spc="-20" dirty="0">
                <a:latin typeface="Verdana"/>
                <a:cs typeface="Verdana"/>
              </a:rPr>
              <a:t>Occidental</a:t>
            </a:r>
            <a:r>
              <a:rPr sz="650" spc="-20" dirty="0">
                <a:latin typeface="Arial Unicode MS"/>
                <a:cs typeface="Arial Unicode MS"/>
              </a:rPr>
              <a:t>,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Spokane,</a:t>
            </a:r>
            <a:r>
              <a:rPr sz="650" spc="-15" dirty="0">
                <a:latin typeface="Arial Unicode MS"/>
                <a:cs typeface="Arial Unicode MS"/>
              </a:rPr>
              <a:t> WA, </a:t>
            </a:r>
            <a:r>
              <a:rPr sz="650" spc="5" dirty="0">
                <a:latin typeface="Arial Unicode MS"/>
                <a:cs typeface="Arial Unicode MS"/>
              </a:rPr>
              <a:t>17-19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octubre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2006.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Disponible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  <a:hlinkClick r:id="rId3"/>
              </a:rPr>
              <a:t>www.selinc.com.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/>
            <a:r>
              <a:rPr sz="600" i="1" spc="-20" dirty="0">
                <a:latin typeface="Verdana"/>
                <a:cs typeface="Verdana"/>
              </a:rPr>
              <a:t>Guía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50" dirty="0">
                <a:latin typeface="Verdana"/>
                <a:cs typeface="Verdana"/>
              </a:rPr>
              <a:t>IEEE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para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protección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contra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fallas</a:t>
            </a:r>
            <a:r>
              <a:rPr sz="600" i="1" spc="-40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de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interruptores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automáticos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de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potencia</a:t>
            </a:r>
            <a:r>
              <a:rPr sz="600" spc="-15" dirty="0">
                <a:latin typeface="Arial Unicode MS"/>
                <a:cs typeface="Arial Unicode MS"/>
              </a:rPr>
              <a:t>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-45" dirty="0">
                <a:latin typeface="Arial Unicode MS"/>
                <a:cs typeface="Arial Unicode MS"/>
              </a:rPr>
              <a:t>IEEE</a:t>
            </a:r>
            <a:r>
              <a:rPr sz="600" dirty="0">
                <a:latin typeface="Arial Unicode MS"/>
                <a:cs typeface="Arial Unicode MS"/>
              </a:rPr>
              <a:t> </a:t>
            </a:r>
            <a:r>
              <a:rPr sz="600" spc="-5" dirty="0">
                <a:latin typeface="Arial Unicode MS"/>
                <a:cs typeface="Arial Unicode MS"/>
              </a:rPr>
              <a:t>C37.119, </a:t>
            </a:r>
            <a:r>
              <a:rPr sz="600" spc="-45" dirty="0">
                <a:latin typeface="Arial Unicode MS"/>
                <a:cs typeface="Arial Unicode MS"/>
              </a:rPr>
              <a:t>IEEE</a:t>
            </a:r>
            <a:r>
              <a:rPr sz="600" spc="-5" dirty="0">
                <a:latin typeface="Arial Unicode MS"/>
                <a:cs typeface="Arial Unicode MS"/>
              </a:rPr>
              <a:t> Press, </a:t>
            </a:r>
            <a:r>
              <a:rPr sz="600" spc="5" dirty="0">
                <a:latin typeface="Arial Unicode MS"/>
                <a:cs typeface="Arial Unicode MS"/>
              </a:rPr>
              <a:t>2005.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761365">
              <a:lnSpc>
                <a:spcPct val="106700"/>
              </a:lnSpc>
            </a:pPr>
            <a:r>
              <a:rPr sz="600" spc="-15" dirty="0">
                <a:latin typeface="Arial Unicode MS"/>
                <a:cs typeface="Arial Unicode MS"/>
              </a:rPr>
              <a:t>BL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Qin,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15" dirty="0">
                <a:latin typeface="Arial Unicode MS"/>
                <a:cs typeface="Arial Unicode MS"/>
              </a:rPr>
              <a:t>A.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Guzmán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35" dirty="0">
                <a:latin typeface="Arial Unicode MS"/>
                <a:cs typeface="Arial Unicode MS"/>
              </a:rPr>
              <a:t>EO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Schweitzer,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III,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"Un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nuevo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método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selección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zonas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protección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relés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bus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basados</a:t>
            </a:r>
            <a:r>
              <a:rPr sz="600" spc="14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microprocesador",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i="1" spc="-20" dirty="0">
                <a:latin typeface="Verdana"/>
                <a:cs typeface="Verdana"/>
              </a:rPr>
              <a:t>Transacciones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i="1" spc="-50" dirty="0">
                <a:latin typeface="Verdana"/>
                <a:cs typeface="Verdana"/>
              </a:rPr>
              <a:t>IEEE </a:t>
            </a:r>
            <a:r>
              <a:rPr sz="600" i="1" spc="-15" dirty="0">
                <a:latin typeface="Verdana"/>
                <a:cs typeface="Verdana"/>
              </a:rPr>
              <a:t>sobre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suministro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i="1" spc="-15" dirty="0">
                <a:latin typeface="Verdana"/>
                <a:cs typeface="Verdana"/>
              </a:rPr>
              <a:t>de</a:t>
            </a:r>
            <a:r>
              <a:rPr sz="600" i="1" spc="-50" dirty="0">
                <a:latin typeface="Verdana"/>
                <a:cs typeface="Verdana"/>
              </a:rPr>
              <a:t> </a:t>
            </a:r>
            <a:r>
              <a:rPr sz="600" i="1" spc="-20" dirty="0">
                <a:latin typeface="Verdana"/>
                <a:cs typeface="Verdana"/>
              </a:rPr>
              <a:t>energía.</a:t>
            </a:r>
            <a:r>
              <a:rPr sz="600" spc="-20" dirty="0">
                <a:latin typeface="Arial Unicode MS"/>
                <a:cs typeface="Arial Unicode MS"/>
              </a:rPr>
              <a:t>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vol.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15,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no.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3,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págs.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876–887,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julio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2000.</a:t>
            </a:r>
            <a:endParaRPr sz="600">
              <a:latin typeface="Arial Unicode MS"/>
              <a:cs typeface="Arial Unicode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Traducido</a:t>
            </a:r>
            <a:r>
              <a:rPr sz="600" spc="-5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del</a:t>
            </a:r>
            <a:r>
              <a:rPr sz="600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inglés</a:t>
            </a:r>
            <a:r>
              <a:rPr sz="600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al</a:t>
            </a:r>
            <a:r>
              <a:rPr sz="600" spc="-5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español</a:t>
            </a:r>
            <a:r>
              <a:rPr sz="600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-</a:t>
            </a:r>
            <a:r>
              <a:rPr sz="600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</a:t>
            </a:fld>
            <a:endParaRPr spc="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09991"/>
            <a:ext cx="5668010" cy="29102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2870">
              <a:lnSpc>
                <a:spcPct val="146700"/>
              </a:lnSpc>
              <a:spcBef>
                <a:spcPts val="100"/>
              </a:spcBef>
            </a:pPr>
            <a:r>
              <a:rPr sz="750" spc="2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unión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crítica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sistema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energía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eléctrica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donde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convergen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muchos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sistema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energía.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A 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 de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35" dirty="0">
                <a:latin typeface="Arial Unicode MS"/>
                <a:cs typeface="Arial Unicode MS"/>
              </a:rPr>
              <a:t>perturbación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10" dirty="0">
                <a:latin typeface="Arial Unicode MS"/>
                <a:cs typeface="Arial Unicode MS"/>
              </a:rPr>
              <a:t>línea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distribución </a:t>
            </a:r>
            <a:r>
              <a:rPr sz="750" spc="35" dirty="0">
                <a:latin typeface="Arial Unicode MS"/>
                <a:cs typeface="Arial Unicode MS"/>
              </a:rPr>
              <a:t>o </a:t>
            </a:r>
            <a:r>
              <a:rPr sz="750" spc="25" dirty="0">
                <a:latin typeface="Arial Unicode MS"/>
                <a:cs typeface="Arial Unicode MS"/>
              </a:rPr>
              <a:t>transmisión,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25" dirty="0">
                <a:latin typeface="Arial Unicode MS"/>
                <a:cs typeface="Arial Unicode MS"/>
              </a:rPr>
              <a:t>puede </a:t>
            </a:r>
            <a:r>
              <a:rPr sz="750" spc="15" dirty="0">
                <a:latin typeface="Arial Unicode MS"/>
                <a:cs typeface="Arial Unicode MS"/>
              </a:rPr>
              <a:t>ser </a:t>
            </a:r>
            <a:r>
              <a:rPr sz="750" spc="40" dirty="0">
                <a:latin typeface="Arial Unicode MS"/>
                <a:cs typeface="Arial Unicode MS"/>
              </a:rPr>
              <a:t>muy 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perturbadora,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principalmente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razones.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primera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razón</a:t>
            </a:r>
            <a:r>
              <a:rPr sz="750" spc="-5" dirty="0">
                <a:latin typeface="Arial Unicode MS"/>
                <a:cs typeface="Arial Unicode MS"/>
              </a:rPr>
              <a:t> 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convergencia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suministro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unión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15" dirty="0">
                <a:latin typeface="Arial Unicode MS"/>
                <a:cs typeface="Arial Unicode MS"/>
              </a:rPr>
              <a:t>bus, </a:t>
            </a:r>
            <a:r>
              <a:rPr sz="750" spc="30" dirty="0">
                <a:latin typeface="Arial Unicode MS"/>
                <a:cs typeface="Arial Unicode MS"/>
              </a:rPr>
              <a:t>particularmente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10" dirty="0">
                <a:latin typeface="Arial Unicode MS"/>
                <a:cs typeface="Arial Unicode MS"/>
              </a:rPr>
              <a:t>niveles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voltaje </a:t>
            </a:r>
            <a:r>
              <a:rPr sz="750" spc="25" dirty="0">
                <a:latin typeface="Arial Unicode MS"/>
                <a:cs typeface="Arial Unicode MS"/>
              </a:rPr>
              <a:t>de transmisión, suministraría grandes </a:t>
            </a:r>
            <a:r>
              <a:rPr sz="750" spc="30" dirty="0">
                <a:latin typeface="Arial Unicode MS"/>
                <a:cs typeface="Arial Unicode MS"/>
              </a:rPr>
              <a:t>magnitudes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30" dirty="0">
                <a:latin typeface="Arial Unicode MS"/>
                <a:cs typeface="Arial Unicode MS"/>
              </a:rPr>
              <a:t>alimentar </a:t>
            </a:r>
            <a:r>
              <a:rPr sz="750" spc="25" dirty="0">
                <a:latin typeface="Arial Unicode MS"/>
                <a:cs typeface="Arial Unicode MS"/>
              </a:rPr>
              <a:t>cualquier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15" dirty="0">
                <a:latin typeface="Arial Unicode MS"/>
                <a:cs typeface="Arial Unicode MS"/>
              </a:rPr>
              <a:t>bus. </a:t>
            </a:r>
            <a:r>
              <a:rPr sz="750" spc="-10" dirty="0">
                <a:latin typeface="Arial Unicode MS"/>
                <a:cs typeface="Arial Unicode MS"/>
              </a:rPr>
              <a:t>Esta </a:t>
            </a:r>
            <a:r>
              <a:rPr sz="750" spc="35" dirty="0">
                <a:latin typeface="Arial Unicode MS"/>
                <a:cs typeface="Arial Unicode MS"/>
              </a:rPr>
              <a:t>perturbación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25" dirty="0">
                <a:latin typeface="Arial Unicode MS"/>
                <a:cs typeface="Arial Unicode MS"/>
              </a:rPr>
              <a:t>tensiona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20" dirty="0">
                <a:latin typeface="Arial Unicode MS"/>
                <a:cs typeface="Arial Unicode MS"/>
              </a:rPr>
              <a:t>circuitos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suministro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25" dirty="0">
                <a:latin typeface="Arial Unicode MS"/>
                <a:cs typeface="Arial Unicode MS"/>
              </a:rPr>
              <a:t>convergen en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bus con falla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25" dirty="0">
                <a:latin typeface="Arial Unicode MS"/>
                <a:cs typeface="Arial Unicode MS"/>
              </a:rPr>
              <a:t>puede </a:t>
            </a:r>
            <a:r>
              <a:rPr sz="750" spc="10" dirty="0">
                <a:latin typeface="Arial Unicode MS"/>
                <a:cs typeface="Arial Unicode MS"/>
              </a:rPr>
              <a:t>causar </a:t>
            </a:r>
            <a:r>
              <a:rPr sz="750" spc="20" dirty="0">
                <a:latin typeface="Arial Unicode MS"/>
                <a:cs typeface="Arial Unicode MS"/>
              </a:rPr>
              <a:t>daños </a:t>
            </a:r>
            <a:r>
              <a:rPr sz="750" spc="10" dirty="0">
                <a:latin typeface="Arial Unicode MS"/>
                <a:cs typeface="Arial Unicode MS"/>
              </a:rPr>
              <a:t>severos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0" dirty="0">
                <a:latin typeface="Arial Unicode MS"/>
                <a:cs typeface="Arial Unicode MS"/>
              </a:rPr>
              <a:t>costosos </a:t>
            </a:r>
            <a:r>
              <a:rPr sz="750" spc="15" dirty="0">
                <a:latin typeface="Arial Unicode MS"/>
                <a:cs typeface="Arial Unicode MS"/>
              </a:rPr>
              <a:t>al </a:t>
            </a:r>
            <a:r>
              <a:rPr sz="750" spc="30" dirty="0">
                <a:latin typeface="Arial Unicode MS"/>
                <a:cs typeface="Arial Unicode MS"/>
              </a:rPr>
              <a:t>equipo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bus, </a:t>
            </a:r>
            <a:r>
              <a:rPr sz="750" spc="25" dirty="0">
                <a:latin typeface="Arial Unicode MS"/>
                <a:cs typeface="Arial Unicode MS"/>
              </a:rPr>
              <a:t>inestabilidad </a:t>
            </a:r>
            <a:r>
              <a:rPr sz="750" spc="30" dirty="0">
                <a:latin typeface="Arial Unicode MS"/>
                <a:cs typeface="Arial Unicode MS"/>
              </a:rPr>
              <a:t> transitoria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sistema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energía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interrupción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servicio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clientes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redes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distribución.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crítico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40" dirty="0">
                <a:latin typeface="Arial Unicode MS"/>
                <a:cs typeface="Arial Unicode MS"/>
              </a:rPr>
              <a:t>mitiga </a:t>
            </a:r>
            <a:r>
              <a:rPr sz="750" spc="35" dirty="0">
                <a:latin typeface="Arial Unicode MS"/>
                <a:cs typeface="Arial Unicode MS"/>
              </a:rPr>
              <a:t>durante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40" dirty="0">
                <a:latin typeface="Arial Unicode MS"/>
                <a:cs typeface="Arial Unicode MS"/>
              </a:rPr>
              <a:t>tiempo </a:t>
            </a:r>
            <a:r>
              <a:rPr sz="750" spc="20" dirty="0">
                <a:latin typeface="Arial Unicode MS"/>
                <a:cs typeface="Arial Unicode MS"/>
              </a:rPr>
              <a:t>suficiente, </a:t>
            </a:r>
            <a:r>
              <a:rPr sz="750" spc="35" dirty="0">
                <a:latin typeface="Arial Unicode MS"/>
                <a:cs typeface="Arial Unicode MS"/>
              </a:rPr>
              <a:t>o </a:t>
            </a:r>
            <a:r>
              <a:rPr sz="750" spc="20" dirty="0">
                <a:latin typeface="Arial Unicode MS"/>
                <a:cs typeface="Arial Unicode MS"/>
              </a:rPr>
              <a:t>más </a:t>
            </a:r>
            <a:r>
              <a:rPr sz="750" spc="15" dirty="0">
                <a:latin typeface="Arial Unicode MS"/>
                <a:cs typeface="Arial Unicode MS"/>
              </a:rPr>
              <a:t>allá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5" dirty="0">
                <a:latin typeface="Arial Unicode MS"/>
                <a:cs typeface="Arial Unicode MS"/>
              </a:rPr>
              <a:t>cierto </a:t>
            </a:r>
            <a:r>
              <a:rPr sz="750" spc="35" dirty="0">
                <a:latin typeface="Arial Unicode MS"/>
                <a:cs typeface="Arial Unicode MS"/>
              </a:rPr>
              <a:t>“tiempo </a:t>
            </a:r>
            <a:r>
              <a:rPr sz="750" spc="25" dirty="0">
                <a:latin typeface="Arial Unicode MS"/>
                <a:cs typeface="Arial Unicode MS"/>
              </a:rPr>
              <a:t>de eliminación de </a:t>
            </a:r>
            <a:r>
              <a:rPr sz="750" spc="15" dirty="0">
                <a:latin typeface="Arial Unicode MS"/>
                <a:cs typeface="Arial Unicode MS"/>
              </a:rPr>
              <a:t>fallas </a:t>
            </a:r>
            <a:r>
              <a:rPr sz="750" spc="10" dirty="0">
                <a:latin typeface="Arial Unicode MS"/>
                <a:cs typeface="Arial Unicode MS"/>
              </a:rPr>
              <a:t>críticas”, </a:t>
            </a:r>
            <a:r>
              <a:rPr sz="750" spc="25" dirty="0">
                <a:latin typeface="Arial Unicode MS"/>
                <a:cs typeface="Arial Unicode MS"/>
              </a:rPr>
              <a:t>puede </a:t>
            </a:r>
            <a:r>
              <a:rPr sz="750" spc="30" dirty="0">
                <a:latin typeface="Arial Unicode MS"/>
                <a:cs typeface="Arial Unicode MS"/>
              </a:rPr>
              <a:t> resultar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apagón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área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amplia.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227329">
              <a:lnSpc>
                <a:spcPct val="137500"/>
              </a:lnSpc>
            </a:pPr>
            <a:r>
              <a:rPr sz="800" spc="-20" dirty="0">
                <a:latin typeface="Arial Unicode MS"/>
                <a:cs typeface="Arial Unicode MS"/>
              </a:rPr>
              <a:t>En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segundo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lugar,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limpiar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fallas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menudo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debe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abrir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múltiples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ramas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sistema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energía,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lo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 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puede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desconectar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cargas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conectadas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reducir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capacidad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transferencia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energía.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Ciertamente,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esta</a:t>
            </a:r>
            <a:r>
              <a:rPr sz="800" spc="-10" dirty="0">
                <a:latin typeface="Arial Unicode MS"/>
                <a:cs typeface="Arial Unicode MS"/>
              </a:rPr>
              <a:t> es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360"/>
              </a:spcBef>
            </a:pP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interrupción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menor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deseable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comparación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consecuencias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dejar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sin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mitigar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autobús.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247650">
              <a:lnSpc>
                <a:spcPct val="129400"/>
              </a:lnSpc>
            </a:pPr>
            <a:r>
              <a:rPr sz="850" spc="35" dirty="0">
                <a:latin typeface="Arial Unicode MS"/>
                <a:cs typeface="Arial Unicode MS"/>
              </a:rPr>
              <a:t>Otra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consecuencia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grave</a:t>
            </a:r>
            <a:r>
              <a:rPr sz="850" spc="-10" dirty="0">
                <a:latin typeface="Arial Unicode MS"/>
                <a:cs typeface="Arial Unicode MS"/>
              </a:rPr>
              <a:t> es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probabilidad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víctimas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humanas,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donde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las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personas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en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mayor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riesgo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son </a:t>
            </a:r>
            <a:r>
              <a:rPr sz="850" spc="-22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los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técnicos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subestación,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los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contratistas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el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personal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mantenimiento.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3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1" y="4811262"/>
            <a:ext cx="5550535" cy="1351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9860">
              <a:lnSpc>
                <a:spcPct val="137500"/>
              </a:lnSpc>
              <a:spcBef>
                <a:spcPts val="100"/>
              </a:spcBef>
            </a:pP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10" dirty="0">
                <a:latin typeface="Arial Unicode MS"/>
                <a:cs typeface="Arial Unicode MS"/>
              </a:rPr>
              <a:t>selección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método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protección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también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puede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depender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configuración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bus: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si</a:t>
            </a:r>
            <a:r>
              <a:rPr sz="800" spc="-10" dirty="0">
                <a:latin typeface="Arial Unicode MS"/>
                <a:cs typeface="Arial Unicode MS"/>
              </a:rPr>
              <a:t> es </a:t>
            </a:r>
            <a:r>
              <a:rPr sz="800" spc="35" dirty="0">
                <a:latin typeface="Arial Unicode MS"/>
                <a:cs typeface="Arial Unicode MS"/>
              </a:rPr>
              <a:t>fijo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conmutable </a:t>
            </a:r>
            <a:r>
              <a:rPr sz="800" spc="5" dirty="0">
                <a:latin typeface="Arial Unicode MS"/>
                <a:cs typeface="Arial Unicode MS"/>
              </a:rPr>
              <a:t>y si </a:t>
            </a:r>
            <a:r>
              <a:rPr sz="800" spc="15" dirty="0">
                <a:latin typeface="Arial Unicode MS"/>
                <a:cs typeface="Arial Unicode MS"/>
              </a:rPr>
              <a:t>los </a:t>
            </a:r>
            <a:r>
              <a:rPr sz="800" spc="-60" dirty="0">
                <a:latin typeface="Arial Unicode MS"/>
                <a:cs typeface="Arial Unicode MS"/>
              </a:rPr>
              <a:t>TC </a:t>
            </a:r>
            <a:r>
              <a:rPr sz="800" spc="5" dirty="0">
                <a:latin typeface="Arial Unicode MS"/>
                <a:cs typeface="Arial Unicode MS"/>
              </a:rPr>
              <a:t>ya </a:t>
            </a:r>
            <a:r>
              <a:rPr sz="800" spc="20" dirty="0">
                <a:latin typeface="Arial Unicode MS"/>
                <a:cs typeface="Arial Unicode MS"/>
              </a:rPr>
              <a:t>están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10" dirty="0">
                <a:latin typeface="Arial Unicode MS"/>
                <a:cs typeface="Arial Unicode MS"/>
              </a:rPr>
              <a:t>servicio, </a:t>
            </a:r>
            <a:r>
              <a:rPr sz="800" spc="5" dirty="0">
                <a:latin typeface="Arial Unicode MS"/>
                <a:cs typeface="Arial Unicode MS"/>
              </a:rPr>
              <a:t>si </a:t>
            </a:r>
            <a:r>
              <a:rPr sz="800" spc="35" dirty="0">
                <a:latin typeface="Arial Unicode MS"/>
                <a:cs typeface="Arial Unicode MS"/>
              </a:rPr>
              <a:t>todos comparten </a:t>
            </a:r>
            <a:r>
              <a:rPr sz="800" spc="15" dirty="0">
                <a:latin typeface="Arial Unicode MS"/>
                <a:cs typeface="Arial Unicode MS"/>
              </a:rPr>
              <a:t>relaciones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-60" dirty="0">
                <a:latin typeface="Arial Unicode MS"/>
                <a:cs typeface="Arial Unicode MS"/>
              </a:rPr>
              <a:t>TC </a:t>
            </a:r>
            <a:r>
              <a:rPr sz="800" spc="5" dirty="0">
                <a:latin typeface="Arial Unicode MS"/>
                <a:cs typeface="Arial Unicode MS"/>
              </a:rPr>
              <a:t>y </a:t>
            </a:r>
            <a:r>
              <a:rPr sz="800" spc="10" dirty="0">
                <a:latin typeface="Arial Unicode MS"/>
                <a:cs typeface="Arial Unicode MS"/>
              </a:rPr>
              <a:t>características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20" dirty="0">
                <a:latin typeface="Arial Unicode MS"/>
                <a:cs typeface="Arial Unicode MS"/>
              </a:rPr>
              <a:t>excitación </a:t>
            </a:r>
            <a:r>
              <a:rPr sz="800" spc="2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similares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si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son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diferentes.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 algn="just">
              <a:lnSpc>
                <a:spcPct val="137500"/>
              </a:lnSpc>
            </a:pPr>
            <a:r>
              <a:rPr sz="800" spc="-5" dirty="0">
                <a:latin typeface="Arial Unicode MS"/>
                <a:cs typeface="Arial Unicode MS"/>
              </a:rPr>
              <a:t>Los </a:t>
            </a:r>
            <a:r>
              <a:rPr sz="800" spc="35" dirty="0">
                <a:latin typeface="Arial Unicode MS"/>
                <a:cs typeface="Arial Unicode MS"/>
              </a:rPr>
              <a:t>métodos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0" dirty="0">
                <a:latin typeface="Arial Unicode MS"/>
                <a:cs typeface="Arial Unicode MS"/>
              </a:rPr>
              <a:t>protección </a:t>
            </a:r>
            <a:r>
              <a:rPr sz="800" spc="25" dirty="0">
                <a:latin typeface="Arial Unicode MS"/>
                <a:cs typeface="Arial Unicode MS"/>
              </a:rPr>
              <a:t>de bus </a:t>
            </a:r>
            <a:r>
              <a:rPr sz="800" spc="30" dirty="0">
                <a:latin typeface="Arial Unicode MS"/>
                <a:cs typeface="Arial Unicode MS"/>
              </a:rPr>
              <a:t>que </a:t>
            </a:r>
            <a:r>
              <a:rPr sz="800" spc="25" dirty="0">
                <a:latin typeface="Arial Unicode MS"/>
                <a:cs typeface="Arial Unicode MS"/>
              </a:rPr>
              <a:t>utilizan elementos </a:t>
            </a:r>
            <a:r>
              <a:rPr sz="800" spc="15" dirty="0">
                <a:latin typeface="Arial Unicode MS"/>
                <a:cs typeface="Arial Unicode MS"/>
              </a:rPr>
              <a:t>direccionales </a:t>
            </a:r>
            <a:r>
              <a:rPr sz="800" spc="30" dirty="0">
                <a:latin typeface="Arial Unicode MS"/>
                <a:cs typeface="Arial Unicode MS"/>
              </a:rPr>
              <a:t>requerirían </a:t>
            </a:r>
            <a:r>
              <a:rPr sz="800" spc="-45" dirty="0">
                <a:latin typeface="Arial Unicode MS"/>
                <a:cs typeface="Arial Unicode MS"/>
              </a:rPr>
              <a:t>TT </a:t>
            </a:r>
            <a:r>
              <a:rPr sz="800" spc="25" dirty="0">
                <a:latin typeface="Arial Unicode MS"/>
                <a:cs typeface="Arial Unicode MS"/>
              </a:rPr>
              <a:t>para polarizar </a:t>
            </a:r>
            <a:r>
              <a:rPr sz="800" spc="15" dirty="0">
                <a:latin typeface="Arial Unicode MS"/>
                <a:cs typeface="Arial Unicode MS"/>
              </a:rPr>
              <a:t>los </a:t>
            </a:r>
            <a:r>
              <a:rPr sz="800" spc="25" dirty="0">
                <a:latin typeface="Arial Unicode MS"/>
                <a:cs typeface="Arial Unicode MS"/>
              </a:rPr>
              <a:t>elementos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direccionales.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Además,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45" dirty="0">
                <a:latin typeface="Arial Unicode MS"/>
                <a:cs typeface="Arial Unicode MS"/>
              </a:rPr>
              <a:t>TT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pueden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utilizar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proporcionar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seguridad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adicional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configuraciones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conmutables;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sin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cambio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asociado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indica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error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réplica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dinámico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lugar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bus.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4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08721"/>
            <a:ext cx="5484495" cy="9724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7100"/>
              </a:lnSpc>
              <a:spcBef>
                <a:spcPts val="100"/>
              </a:spcBef>
            </a:pP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debe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proporcionar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desconexión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selectiva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alta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velocidad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averiado.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sensibilidad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fallas 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internas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generalmente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no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preocupación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principal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debido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altas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corrientes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bus;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embargo,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método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-18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seleccionado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debe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proporcionar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alta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seguridad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fallas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externas.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405765">
              <a:lnSpc>
                <a:spcPct val="146700"/>
              </a:lnSpc>
            </a:pPr>
            <a:r>
              <a:rPr sz="750" spc="-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costos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implementación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barras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generalmente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acordes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tamaño,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diseño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complejidad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subestación.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5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1" y="4856989"/>
            <a:ext cx="4867275" cy="5129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esquema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protección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ideal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debe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cumplir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requisitos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especificados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diapositiva.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900">
              <a:latin typeface="Arial Unicode MS"/>
              <a:cs typeface="Arial Unicode MS"/>
            </a:endParaRPr>
          </a:p>
          <a:p>
            <a:pPr marL="12700"/>
            <a:r>
              <a:rPr sz="750" spc="-5" dirty="0">
                <a:latin typeface="Arial Unicode MS"/>
                <a:cs typeface="Arial Unicode MS"/>
              </a:rPr>
              <a:t>Los </a:t>
            </a:r>
            <a:r>
              <a:rPr sz="750" spc="25" dirty="0">
                <a:latin typeface="Arial Unicode MS"/>
                <a:cs typeface="Arial Unicode MS"/>
              </a:rPr>
              <a:t>diferentes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se </a:t>
            </a:r>
            <a:r>
              <a:rPr sz="750" spc="25" dirty="0">
                <a:latin typeface="Arial Unicode MS"/>
                <a:cs typeface="Arial Unicode MS"/>
              </a:rPr>
              <a:t>discutirán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compararán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más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adelante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sección.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6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08726"/>
            <a:ext cx="565658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400"/>
              </a:lnSpc>
              <a:spcBef>
                <a:spcPts val="100"/>
              </a:spcBef>
            </a:pP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configuración </a:t>
            </a:r>
            <a:r>
              <a:rPr sz="700" spc="20" dirty="0">
                <a:latin typeface="Arial Unicode MS"/>
                <a:cs typeface="Arial Unicode MS"/>
              </a:rPr>
              <a:t>del bus </a:t>
            </a:r>
            <a:r>
              <a:rPr sz="700" spc="25" dirty="0">
                <a:latin typeface="Arial Unicode MS"/>
                <a:cs typeface="Arial Unicode MS"/>
              </a:rPr>
              <a:t>influye </a:t>
            </a:r>
            <a:r>
              <a:rPr sz="700" spc="35" dirty="0">
                <a:latin typeface="Arial Unicode MS"/>
                <a:cs typeface="Arial Unicode MS"/>
              </a:rPr>
              <a:t>mucho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diseño del </a:t>
            </a:r>
            <a:r>
              <a:rPr sz="700" spc="15" dirty="0">
                <a:latin typeface="Arial Unicode MS"/>
                <a:cs typeface="Arial Unicode MS"/>
              </a:rPr>
              <a:t>sistema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15" dirty="0">
                <a:latin typeface="Arial Unicode MS"/>
                <a:cs typeface="Arial Unicode MS"/>
              </a:rPr>
              <a:t>bus. </a:t>
            </a:r>
            <a:r>
              <a:rPr sz="700" dirty="0">
                <a:latin typeface="Arial Unicode MS"/>
                <a:cs typeface="Arial Unicode MS"/>
              </a:rPr>
              <a:t>Para </a:t>
            </a:r>
            <a:r>
              <a:rPr sz="700" spc="20" dirty="0">
                <a:latin typeface="Arial Unicode MS"/>
                <a:cs typeface="Arial Unicode MS"/>
              </a:rPr>
              <a:t>protección, considere dos </a:t>
            </a:r>
            <a:r>
              <a:rPr sz="700" spc="15" dirty="0">
                <a:latin typeface="Arial Unicode MS"/>
                <a:cs typeface="Arial Unicode MS"/>
              </a:rPr>
              <a:t>categorías </a:t>
            </a:r>
            <a:r>
              <a:rPr sz="700" spc="20" dirty="0">
                <a:latin typeface="Arial Unicode MS"/>
                <a:cs typeface="Arial Unicode MS"/>
              </a:rPr>
              <a:t> principales de configuraciones de </a:t>
            </a:r>
            <a:r>
              <a:rPr sz="700" spc="15" dirty="0">
                <a:latin typeface="Arial Unicode MS"/>
                <a:cs typeface="Arial Unicode MS"/>
              </a:rPr>
              <a:t>bus: </a:t>
            </a:r>
            <a:r>
              <a:rPr sz="700" spc="10" dirty="0">
                <a:latin typeface="Arial Unicode MS"/>
                <a:cs typeface="Arial Unicode MS"/>
              </a:rPr>
              <a:t>buses </a:t>
            </a:r>
            <a:r>
              <a:rPr sz="700" spc="20" dirty="0">
                <a:latin typeface="Arial Unicode MS"/>
                <a:cs typeface="Arial Unicode MS"/>
              </a:rPr>
              <a:t>fijos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buses </a:t>
            </a:r>
            <a:r>
              <a:rPr sz="700" spc="20" dirty="0">
                <a:latin typeface="Arial Unicode MS"/>
                <a:cs typeface="Arial Unicode MS"/>
              </a:rPr>
              <a:t>conmutables. </a:t>
            </a:r>
            <a:r>
              <a:rPr sz="700" spc="-20" dirty="0">
                <a:latin typeface="Arial Unicode MS"/>
                <a:cs typeface="Arial Unicode MS"/>
              </a:rPr>
              <a:t>En </a:t>
            </a:r>
            <a:r>
              <a:rPr sz="700" spc="20" dirty="0">
                <a:latin typeface="Arial Unicode MS"/>
                <a:cs typeface="Arial Unicode MS"/>
              </a:rPr>
              <a:t>configuraciones de bus fijo,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conexión de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0" dirty="0">
                <a:latin typeface="Arial Unicode MS"/>
                <a:cs typeface="Arial Unicode MS"/>
              </a:rPr>
              <a:t>circuitos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derivados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0" dirty="0">
                <a:latin typeface="Arial Unicode MS"/>
                <a:cs typeface="Arial Unicode MS"/>
              </a:rPr>
              <a:t>los buses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15" dirty="0">
                <a:latin typeface="Arial Unicode MS"/>
                <a:cs typeface="Arial Unicode MS"/>
              </a:rPr>
              <a:t>fija. </a:t>
            </a:r>
            <a:r>
              <a:rPr sz="700" spc="30" dirty="0">
                <a:latin typeface="Arial Unicode MS"/>
                <a:cs typeface="Arial Unicode MS"/>
              </a:rPr>
              <a:t>No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15" dirty="0">
                <a:latin typeface="Arial Unicode MS"/>
                <a:cs typeface="Arial Unicode MS"/>
              </a:rPr>
              <a:t>necesario </a:t>
            </a:r>
            <a:r>
              <a:rPr sz="700" spc="30" dirty="0">
                <a:latin typeface="Arial Unicode MS"/>
                <a:cs typeface="Arial Unicode MS"/>
              </a:rPr>
              <a:t>reconfigurar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5" dirty="0">
                <a:latin typeface="Arial Unicode MS"/>
                <a:cs typeface="Arial Unicode MS"/>
              </a:rPr>
              <a:t>zonas </a:t>
            </a:r>
            <a:r>
              <a:rPr sz="700" spc="20" dirty="0">
                <a:latin typeface="Arial Unicode MS"/>
                <a:cs typeface="Arial Unicode MS"/>
              </a:rPr>
              <a:t>de protección. </a:t>
            </a:r>
            <a:r>
              <a:rPr sz="700" spc="-20" dirty="0">
                <a:latin typeface="Arial Unicode MS"/>
                <a:cs typeface="Arial Unicode MS"/>
              </a:rPr>
              <a:t>En </a:t>
            </a:r>
            <a:r>
              <a:rPr sz="700" spc="20" dirty="0">
                <a:latin typeface="Arial Unicode MS"/>
                <a:cs typeface="Arial Unicode MS"/>
              </a:rPr>
              <a:t>configuraciones de bus conmutables,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circuitos derivados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30" dirty="0">
                <a:latin typeface="Arial Unicode MS"/>
                <a:cs typeface="Arial Unicode MS"/>
              </a:rPr>
              <a:t>pueden </a:t>
            </a:r>
            <a:r>
              <a:rPr sz="700" spc="20" dirty="0">
                <a:latin typeface="Arial Unicode MS"/>
                <a:cs typeface="Arial Unicode MS"/>
              </a:rPr>
              <a:t>conectar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20" dirty="0">
                <a:latin typeface="Arial Unicode MS"/>
                <a:cs typeface="Arial Unicode MS"/>
              </a:rPr>
              <a:t>más de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20" dirty="0">
                <a:latin typeface="Arial Unicode MS"/>
                <a:cs typeface="Arial Unicode MS"/>
              </a:rPr>
              <a:t>bus </a:t>
            </a:r>
            <a:r>
              <a:rPr sz="700" spc="30" dirty="0">
                <a:latin typeface="Arial Unicode MS"/>
                <a:cs typeface="Arial Unicode MS"/>
              </a:rPr>
              <a:t>mediante </a:t>
            </a:r>
            <a:r>
              <a:rPr sz="700" spc="35" dirty="0">
                <a:latin typeface="Arial Unicode MS"/>
                <a:cs typeface="Arial Unicode MS"/>
              </a:rPr>
              <a:t>interruptores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desconexión. </a:t>
            </a:r>
            <a:r>
              <a:rPr sz="700" spc="-10" dirty="0">
                <a:latin typeface="Arial Unicode MS"/>
                <a:cs typeface="Arial Unicode MS"/>
              </a:rPr>
              <a:t>Estas </a:t>
            </a:r>
            <a:r>
              <a:rPr sz="700" spc="20" dirty="0">
                <a:latin typeface="Arial Unicode MS"/>
                <a:cs typeface="Arial Unicode MS"/>
              </a:rPr>
              <a:t>configuraciones </a:t>
            </a:r>
            <a:r>
              <a:rPr sz="700" spc="30" dirty="0">
                <a:latin typeface="Arial Unicode MS"/>
                <a:cs typeface="Arial Unicode MS"/>
              </a:rPr>
              <a:t>requieren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reconfiguración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15" dirty="0">
                <a:latin typeface="Arial Unicode MS"/>
                <a:cs typeface="Arial Unicode MS"/>
              </a:rPr>
              <a:t>bus. </a:t>
            </a:r>
            <a:r>
              <a:rPr sz="700" spc="-20" dirty="0">
                <a:latin typeface="Arial Unicode MS"/>
                <a:cs typeface="Arial Unicode MS"/>
              </a:rPr>
              <a:t>En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10" dirty="0">
                <a:latin typeface="Arial Unicode MS"/>
                <a:cs typeface="Arial Unicode MS"/>
              </a:rPr>
              <a:t>pasado, la </a:t>
            </a:r>
            <a:r>
              <a:rPr sz="700" spc="25" dirty="0">
                <a:latin typeface="Arial Unicode MS"/>
                <a:cs typeface="Arial Unicode MS"/>
              </a:rPr>
              <a:t>reconfiguración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requería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conmutación </a:t>
            </a:r>
            <a:r>
              <a:rPr sz="700" spc="20" dirty="0">
                <a:latin typeface="Arial Unicode MS"/>
                <a:cs typeface="Arial Unicode MS"/>
              </a:rPr>
              <a:t>de circuitos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secundarios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TC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65" dirty="0">
                <a:latin typeface="Arial Unicode MS"/>
                <a:cs typeface="Arial Unicode MS"/>
              </a:rPr>
              <a:t>/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circuitos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disparo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interruptor.</a:t>
            </a:r>
            <a:r>
              <a:rPr sz="700" spc="-5" dirty="0">
                <a:latin typeface="Arial Unicode MS"/>
                <a:cs typeface="Arial Unicode MS"/>
              </a:rPr>
              <a:t> Los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relés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diferenciales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basados</a:t>
            </a:r>
            <a:r>
              <a:rPr sz="700" spc="18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microprocesador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incluyen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capacidades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reconfiguración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30" dirty="0">
                <a:latin typeface="Arial Unicode MS"/>
                <a:cs typeface="Arial Unicode MS"/>
              </a:rPr>
              <a:t>que </a:t>
            </a:r>
            <a:r>
              <a:rPr sz="700" spc="35" dirty="0">
                <a:latin typeface="Arial Unicode MS"/>
                <a:cs typeface="Arial Unicode MS"/>
              </a:rPr>
              <a:t>permiten </a:t>
            </a:r>
            <a:r>
              <a:rPr sz="700" spc="15" dirty="0">
                <a:latin typeface="Arial Unicode MS"/>
                <a:cs typeface="Arial Unicode MS"/>
              </a:rPr>
              <a:t>conexiones </a:t>
            </a:r>
            <a:r>
              <a:rPr sz="700" spc="10" dirty="0">
                <a:latin typeface="Arial Unicode MS"/>
                <a:cs typeface="Arial Unicode MS"/>
              </a:rPr>
              <a:t>estáticas </a:t>
            </a:r>
            <a:r>
              <a:rPr sz="700" spc="20" dirty="0">
                <a:latin typeface="Arial Unicode MS"/>
                <a:cs typeface="Arial Unicode MS"/>
              </a:rPr>
              <a:t>de circuitos </a:t>
            </a:r>
            <a:r>
              <a:rPr sz="700" spc="15" dirty="0">
                <a:latin typeface="Arial Unicode MS"/>
                <a:cs typeface="Arial Unicode MS"/>
              </a:rPr>
              <a:t>secundarios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-55" dirty="0">
                <a:latin typeface="Arial Unicode MS"/>
                <a:cs typeface="Arial Unicode MS"/>
              </a:rPr>
              <a:t>TC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20" dirty="0">
                <a:latin typeface="Arial Unicode MS"/>
                <a:cs typeface="Arial Unicode MS"/>
              </a:rPr>
              <a:t>circuitos de </a:t>
            </a:r>
            <a:r>
              <a:rPr sz="700" spc="25" dirty="0">
                <a:latin typeface="Arial Unicode MS"/>
                <a:cs typeface="Arial Unicode MS"/>
              </a:rPr>
              <a:t>disparo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5" dirty="0">
                <a:latin typeface="Arial Unicode MS"/>
                <a:cs typeface="Arial Unicode MS"/>
              </a:rPr>
              <a:t>interruptores </a:t>
            </a:r>
            <a:r>
              <a:rPr sz="700" spc="4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relé,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evitando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así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necesidad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conmutar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estos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circuitos.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61" y="6321561"/>
            <a:ext cx="5535295" cy="10491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74775">
              <a:lnSpc>
                <a:spcPct val="123800"/>
              </a:lnSpc>
              <a:spcBef>
                <a:spcPts val="100"/>
              </a:spcBef>
            </a:pPr>
            <a:r>
              <a:rPr sz="800" spc="-15" dirty="0">
                <a:latin typeface="Arial Unicode MS"/>
                <a:cs typeface="Arial Unicode MS"/>
              </a:rPr>
              <a:t>Las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configuraciones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diapositiva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son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principales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uso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común.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Algunas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consideraciones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importantes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diseño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son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siguientes: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850">
              <a:latin typeface="Arial Unicode MS"/>
              <a:cs typeface="Arial Unicode MS"/>
            </a:endParaRPr>
          </a:p>
          <a:p>
            <a:pPr marL="469265" indent="-229235">
              <a:buSzPct val="157142"/>
              <a:buChar char="•"/>
              <a:tabLst>
                <a:tab pos="469265" algn="l"/>
                <a:tab pos="469900" algn="l"/>
              </a:tabLst>
            </a:pPr>
            <a:r>
              <a:rPr sz="700" spc="5" dirty="0">
                <a:latin typeface="Arial Unicode MS"/>
                <a:cs typeface="Arial Unicode MS"/>
              </a:rPr>
              <a:t>Capacidad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mantenimiento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equipo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flexibilidad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conmutación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red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  <a:buFont typeface="Arial Unicode MS"/>
              <a:buChar char="•"/>
            </a:pPr>
            <a:endParaRPr sz="800">
              <a:latin typeface="Arial Unicode MS"/>
              <a:cs typeface="Arial Unicode MS"/>
            </a:endParaRPr>
          </a:p>
          <a:p>
            <a:pPr marL="469265" indent="-229235">
              <a:buSzPct val="129411"/>
              <a:buChar char="•"/>
              <a:tabLst>
                <a:tab pos="469265" algn="l"/>
                <a:tab pos="469900" algn="l"/>
              </a:tabLst>
            </a:pPr>
            <a:r>
              <a:rPr sz="850" spc="20" dirty="0">
                <a:latin typeface="Arial Unicode MS"/>
                <a:cs typeface="Arial Unicode MS"/>
              </a:rPr>
              <a:t>Limitaciones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económicas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huella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(espacio)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  <a:buFont typeface="Arial Unicode MS"/>
              <a:buChar char="•"/>
            </a:pPr>
            <a:endParaRPr sz="850">
              <a:latin typeface="Arial Unicode MS"/>
              <a:cs typeface="Arial Unicode MS"/>
            </a:endParaRPr>
          </a:p>
          <a:p>
            <a:pPr marL="469265" indent="-229235">
              <a:buSzPct val="157142"/>
              <a:buChar char="•"/>
              <a:tabLst>
                <a:tab pos="469265" algn="l"/>
                <a:tab pos="469900" algn="l"/>
              </a:tabLst>
            </a:pPr>
            <a:r>
              <a:rPr sz="700" spc="10" dirty="0">
                <a:latin typeface="Arial Unicode MS"/>
                <a:cs typeface="Arial Unicode MS"/>
              </a:rPr>
              <a:t>Requisitos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confiabilidad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dictan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si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debe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disparar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todo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sección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mismo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debido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3447" y="7871704"/>
            <a:ext cx="5229225" cy="983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228600">
              <a:spcBef>
                <a:spcPts val="100"/>
              </a:spcBef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10" dirty="0">
                <a:latin typeface="Arial Unicode MS"/>
                <a:cs typeface="Arial Unicode MS"/>
              </a:rPr>
              <a:t>Requisitos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seccionamiento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evitar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exceder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ciclos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operativos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servicio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interruptor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buSzPct val="183333"/>
              <a:buChar char="•"/>
              <a:tabLst>
                <a:tab pos="469265" algn="l"/>
                <a:tab pos="469900" algn="l"/>
              </a:tabLst>
            </a:pPr>
            <a:r>
              <a:rPr sz="600" spc="5" dirty="0">
                <a:latin typeface="Arial Unicode MS"/>
                <a:cs typeface="Arial Unicode MS"/>
              </a:rPr>
              <a:t>Facilidad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futura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expansión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bus</a:t>
            </a:r>
            <a:endParaRPr sz="600">
              <a:latin typeface="Arial Unicode MS"/>
              <a:cs typeface="Arial Unicode MS"/>
            </a:endParaRPr>
          </a:p>
          <a:p>
            <a:pPr marL="12700" marR="129539">
              <a:lnSpc>
                <a:spcPct val="123800"/>
              </a:lnSpc>
              <a:spcBef>
                <a:spcPts val="1240"/>
              </a:spcBef>
            </a:pPr>
            <a:r>
              <a:rPr sz="800" spc="-20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diapositivas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siguientes,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30" dirty="0">
                <a:latin typeface="Arial Unicode MS"/>
                <a:cs typeface="Arial Unicode MS"/>
              </a:rPr>
              <a:t>cubren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brevemente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cinco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disposiciones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sus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zonas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protección 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asociadas.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Consulte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55" dirty="0">
                <a:latin typeface="Arial Unicode MS"/>
                <a:cs typeface="Arial Unicode MS"/>
              </a:rPr>
              <a:t>IEEE</a:t>
            </a:r>
            <a:r>
              <a:rPr sz="800" spc="-5" dirty="0">
                <a:latin typeface="Arial Unicode MS"/>
                <a:cs typeface="Arial Unicode MS"/>
              </a:rPr>
              <a:t> C37.234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obtener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discusión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más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completa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sobre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seis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arreglos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bus.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7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09992"/>
            <a:ext cx="554990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20" dirty="0">
                <a:latin typeface="Arial Unicode MS"/>
                <a:cs typeface="Arial Unicode MS"/>
              </a:rPr>
              <a:t>También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llamado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simple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directo,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configuración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consta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solo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todos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elementos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red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conectados </a:t>
            </a:r>
            <a:r>
              <a:rPr sz="750" spc="30" dirty="0">
                <a:latin typeface="Arial Unicode MS"/>
                <a:cs typeface="Arial Unicode MS"/>
              </a:rPr>
              <a:t>directamente </a:t>
            </a:r>
            <a:r>
              <a:rPr sz="750" spc="20" dirty="0">
                <a:latin typeface="Arial Unicode MS"/>
                <a:cs typeface="Arial Unicode MS"/>
              </a:rPr>
              <a:t>con </a:t>
            </a:r>
            <a:r>
              <a:rPr sz="750" spc="35" dirty="0">
                <a:latin typeface="Arial Unicode MS"/>
                <a:cs typeface="Arial Unicode MS"/>
              </a:rPr>
              <a:t>interruptores. </a:t>
            </a:r>
            <a:r>
              <a:rPr sz="750" spc="-10" dirty="0">
                <a:latin typeface="Arial Unicode MS"/>
                <a:cs typeface="Arial Unicode MS"/>
              </a:rPr>
              <a:t>Esta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30" dirty="0">
                <a:latin typeface="Arial Unicode MS"/>
                <a:cs typeface="Arial Unicode MS"/>
              </a:rPr>
              <a:t>una configuración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25" dirty="0">
                <a:latin typeface="Arial Unicode MS"/>
                <a:cs typeface="Arial Unicode MS"/>
              </a:rPr>
              <a:t>simple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5" dirty="0">
                <a:latin typeface="Arial Unicode MS"/>
                <a:cs typeface="Arial Unicode MS"/>
              </a:rPr>
              <a:t>económica. </a:t>
            </a:r>
            <a:r>
              <a:rPr sz="750" spc="-10" dirty="0">
                <a:latin typeface="Arial Unicode MS"/>
                <a:cs typeface="Arial Unicode MS"/>
              </a:rPr>
              <a:t>Sin </a:t>
            </a:r>
            <a:r>
              <a:rPr sz="750" spc="30" dirty="0">
                <a:latin typeface="Arial Unicode MS"/>
                <a:cs typeface="Arial Unicode MS"/>
              </a:rPr>
              <a:t>embargo, </a:t>
            </a:r>
            <a:r>
              <a:rPr sz="750" spc="15" dirty="0">
                <a:latin typeface="Arial Unicode MS"/>
                <a:cs typeface="Arial Unicode MS"/>
              </a:rPr>
              <a:t>desde el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punto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vista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sistema,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menos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confiable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flexible.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Desde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punto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vista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todos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interruptores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conectados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disparan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barra, </a:t>
            </a:r>
            <a:r>
              <a:rPr sz="750" spc="30" dirty="0">
                <a:latin typeface="Arial Unicode MS"/>
                <a:cs typeface="Arial Unicode MS"/>
              </a:rPr>
              <a:t>lo que </a:t>
            </a:r>
            <a:r>
              <a:rPr sz="750" spc="25" dirty="0">
                <a:latin typeface="Arial Unicode MS"/>
                <a:cs typeface="Arial Unicode MS"/>
              </a:rPr>
              <a:t>resulta 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desconexión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5" dirty="0">
                <a:latin typeface="Arial Unicode MS"/>
                <a:cs typeface="Arial Unicode MS"/>
              </a:rPr>
              <a:t>toda </a:t>
            </a:r>
            <a:r>
              <a:rPr sz="750" spc="15" dirty="0">
                <a:latin typeface="Arial Unicode MS"/>
                <a:cs typeface="Arial Unicode MS"/>
              </a:rPr>
              <a:t>la estación. </a:t>
            </a:r>
            <a:r>
              <a:rPr sz="750" spc="5" dirty="0">
                <a:latin typeface="Arial Unicode MS"/>
                <a:cs typeface="Arial Unicode MS"/>
              </a:rPr>
              <a:t>Para </a:t>
            </a:r>
            <a:r>
              <a:rPr sz="750" spc="35" dirty="0">
                <a:latin typeface="Arial Unicode MS"/>
                <a:cs typeface="Arial Unicode MS"/>
              </a:rPr>
              <a:t>aumentar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confiabilidad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30" dirty="0">
                <a:latin typeface="Arial Unicode MS"/>
                <a:cs typeface="Arial Unicode MS"/>
              </a:rPr>
              <a:t>reducir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25" dirty="0">
                <a:latin typeface="Arial Unicode MS"/>
                <a:cs typeface="Arial Unicode MS"/>
              </a:rPr>
              <a:t>requisitos de </a:t>
            </a:r>
            <a:r>
              <a:rPr sz="750" spc="15" dirty="0">
                <a:latin typeface="Arial Unicode MS"/>
                <a:cs typeface="Arial Unicode MS"/>
              </a:rPr>
              <a:t>servicio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40" dirty="0">
                <a:latin typeface="Arial Unicode MS"/>
                <a:cs typeface="Arial Unicode MS"/>
              </a:rPr>
              <a:t>interruptor,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solo bus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puede </a:t>
            </a:r>
            <a:r>
              <a:rPr sz="750" spc="30" dirty="0">
                <a:latin typeface="Arial Unicode MS"/>
                <a:cs typeface="Arial Unicode MS"/>
              </a:rPr>
              <a:t>dividir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20" dirty="0">
                <a:latin typeface="Arial Unicode MS"/>
                <a:cs typeface="Arial Unicode MS"/>
              </a:rPr>
              <a:t>dos </a:t>
            </a:r>
            <a:r>
              <a:rPr sz="750" spc="5" dirty="0">
                <a:latin typeface="Arial Unicode MS"/>
                <a:cs typeface="Arial Unicode MS"/>
              </a:rPr>
              <a:t>secciones </a:t>
            </a:r>
            <a:r>
              <a:rPr sz="750" spc="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(generalmente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origen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independiente),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dispositivo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conmutación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entre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ellas.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8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63338"/>
            <a:ext cx="5683885" cy="2502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latin typeface="Arial Unicode MS"/>
                <a:cs typeface="Arial Unicode MS"/>
              </a:rPr>
              <a:t>Muchas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empresas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prefieren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configuración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principal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70" dirty="0">
                <a:latin typeface="Arial Unicode MS"/>
                <a:cs typeface="Arial Unicode MS"/>
              </a:rPr>
              <a:t>/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transferencia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niveles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subtransmisión.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128905">
              <a:lnSpc>
                <a:spcPct val="146700"/>
              </a:lnSpc>
            </a:pP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15" dirty="0">
                <a:latin typeface="Arial Unicode MS"/>
                <a:cs typeface="Arial Unicode MS"/>
              </a:rPr>
              <a:t>zona </a:t>
            </a:r>
            <a:r>
              <a:rPr sz="750" spc="25" dirty="0">
                <a:latin typeface="Arial Unicode MS"/>
                <a:cs typeface="Arial Unicode MS"/>
              </a:rPr>
              <a:t>de protección de barras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5" dirty="0">
                <a:latin typeface="Arial Unicode MS"/>
                <a:cs typeface="Arial Unicode MS"/>
              </a:rPr>
              <a:t>asigna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manera </a:t>
            </a:r>
            <a:r>
              <a:rPr sz="750" spc="25" dirty="0">
                <a:latin typeface="Arial Unicode MS"/>
                <a:cs typeface="Arial Unicode MS"/>
              </a:rPr>
              <a:t>similar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20" dirty="0">
                <a:latin typeface="Arial Unicode MS"/>
                <a:cs typeface="Arial Unicode MS"/>
              </a:rPr>
              <a:t>subestación </a:t>
            </a:r>
            <a:r>
              <a:rPr sz="750" spc="25" dirty="0">
                <a:latin typeface="Arial Unicode MS"/>
                <a:cs typeface="Arial Unicode MS"/>
              </a:rPr>
              <a:t>de barras </a:t>
            </a:r>
            <a:r>
              <a:rPr sz="750" spc="20" dirty="0">
                <a:latin typeface="Arial Unicode MS"/>
                <a:cs typeface="Arial Unicode MS"/>
              </a:rPr>
              <a:t>simple.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confiabilidad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general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subestación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aumenta,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comparación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configuración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simple-interruptor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simple,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debido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hecho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15" dirty="0">
                <a:latin typeface="Arial Unicode MS"/>
                <a:cs typeface="Arial Unicode MS"/>
              </a:rPr>
              <a:t>necesario </a:t>
            </a:r>
            <a:r>
              <a:rPr sz="750" spc="35" dirty="0">
                <a:latin typeface="Arial Unicode MS"/>
                <a:cs typeface="Arial Unicode MS"/>
              </a:rPr>
              <a:t>retirar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5" dirty="0">
                <a:latin typeface="Arial Unicode MS"/>
                <a:cs typeface="Arial Unicode MS"/>
              </a:rPr>
              <a:t>circuito derivado del </a:t>
            </a:r>
            <a:r>
              <a:rPr sz="750" spc="15" dirty="0">
                <a:latin typeface="Arial Unicode MS"/>
                <a:cs typeface="Arial Unicode MS"/>
              </a:rPr>
              <a:t>servicio </a:t>
            </a:r>
            <a:r>
              <a:rPr sz="750" spc="25" dirty="0">
                <a:latin typeface="Arial Unicode MS"/>
                <a:cs typeface="Arial Unicode MS"/>
              </a:rPr>
              <a:t>cuando </a:t>
            </a:r>
            <a:r>
              <a:rPr sz="750" spc="40" dirty="0">
                <a:latin typeface="Arial Unicode MS"/>
                <a:cs typeface="Arial Unicode MS"/>
              </a:rPr>
              <a:t>uno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35" dirty="0">
                <a:latin typeface="Arial Unicode MS"/>
                <a:cs typeface="Arial Unicode MS"/>
              </a:rPr>
              <a:t>interruptores </a:t>
            </a:r>
            <a:r>
              <a:rPr sz="750" spc="25" dirty="0">
                <a:latin typeface="Arial Unicode MS"/>
                <a:cs typeface="Arial Unicode MS"/>
              </a:rPr>
              <a:t>automáticos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-10" dirty="0">
                <a:latin typeface="Arial Unicode MS"/>
                <a:cs typeface="Arial Unicode MS"/>
              </a:rPr>
              <a:t>saca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mantenimiento.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46700"/>
              </a:lnSpc>
            </a:pP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30" dirty="0">
                <a:latin typeface="Arial Unicode MS"/>
                <a:cs typeface="Arial Unicode MS"/>
              </a:rPr>
              <a:t>disyuntor </a:t>
            </a:r>
            <a:r>
              <a:rPr sz="750" spc="20" dirty="0">
                <a:latin typeface="Arial Unicode MS"/>
                <a:cs typeface="Arial Unicode MS"/>
              </a:rPr>
              <a:t>conectado </a:t>
            </a:r>
            <a:r>
              <a:rPr sz="750" spc="15" dirty="0">
                <a:latin typeface="Arial Unicode MS"/>
                <a:cs typeface="Arial Unicode MS"/>
              </a:rPr>
              <a:t>al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25" dirty="0">
                <a:latin typeface="Arial Unicode MS"/>
                <a:cs typeface="Arial Unicode MS"/>
              </a:rPr>
              <a:t>de transferencia </a:t>
            </a:r>
            <a:r>
              <a:rPr sz="750" spc="10" dirty="0">
                <a:latin typeface="Arial Unicode MS"/>
                <a:cs typeface="Arial Unicode MS"/>
              </a:rPr>
              <a:t>está </a:t>
            </a:r>
            <a:r>
              <a:rPr sz="750" spc="40" dirty="0">
                <a:latin typeface="Arial Unicode MS"/>
                <a:cs typeface="Arial Unicode MS"/>
              </a:rPr>
              <a:t>normalmente </a:t>
            </a:r>
            <a:r>
              <a:rPr sz="750" spc="25" dirty="0">
                <a:latin typeface="Arial Unicode MS"/>
                <a:cs typeface="Arial Unicode MS"/>
              </a:rPr>
              <a:t>abierto. </a:t>
            </a:r>
            <a:r>
              <a:rPr sz="750" spc="15" dirty="0">
                <a:latin typeface="Arial Unicode MS"/>
                <a:cs typeface="Arial Unicode MS"/>
              </a:rPr>
              <a:t>Por </a:t>
            </a:r>
            <a:r>
              <a:rPr sz="750" spc="30" dirty="0">
                <a:latin typeface="Arial Unicode MS"/>
                <a:cs typeface="Arial Unicode MS"/>
              </a:rPr>
              <a:t>lo tanto,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35" dirty="0">
                <a:latin typeface="Arial Unicode MS"/>
                <a:cs typeface="Arial Unicode MS"/>
              </a:rPr>
              <a:t>aporta ninguna </a:t>
            </a:r>
            <a:r>
              <a:rPr sz="750" spc="30" dirty="0">
                <a:latin typeface="Arial Unicode MS"/>
                <a:cs typeface="Arial Unicode MS"/>
              </a:rPr>
              <a:t>contribución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bus. </a:t>
            </a:r>
            <a:r>
              <a:rPr sz="750" spc="-10" dirty="0">
                <a:latin typeface="Arial Unicode MS"/>
                <a:cs typeface="Arial Unicode MS"/>
              </a:rPr>
              <a:t>Sin </a:t>
            </a:r>
            <a:r>
              <a:rPr sz="750" spc="30" dirty="0">
                <a:latin typeface="Arial Unicode MS"/>
                <a:cs typeface="Arial Unicode MS"/>
              </a:rPr>
              <a:t>embargo, </a:t>
            </a:r>
            <a:r>
              <a:rPr sz="750" spc="25" dirty="0">
                <a:latin typeface="Arial Unicode MS"/>
                <a:cs typeface="Arial Unicode MS"/>
              </a:rPr>
              <a:t>debe </a:t>
            </a:r>
            <a:r>
              <a:rPr sz="750" spc="20" dirty="0">
                <a:latin typeface="Arial Unicode MS"/>
                <a:cs typeface="Arial Unicode MS"/>
              </a:rPr>
              <a:t>incluirse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zona </a:t>
            </a:r>
            <a:r>
              <a:rPr sz="750" spc="25" dirty="0">
                <a:latin typeface="Arial Unicode MS"/>
                <a:cs typeface="Arial Unicode MS"/>
              </a:rPr>
              <a:t>de protección para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barra </a:t>
            </a:r>
            <a:r>
              <a:rPr sz="750" spc="20" dirty="0">
                <a:latin typeface="Arial Unicode MS"/>
                <a:cs typeface="Arial Unicode MS"/>
              </a:rPr>
              <a:t>permanezca </a:t>
            </a:r>
            <a:r>
              <a:rPr sz="750" spc="35" dirty="0">
                <a:latin typeface="Arial Unicode MS"/>
                <a:cs typeface="Arial Unicode MS"/>
              </a:rPr>
              <a:t>protegida </a:t>
            </a:r>
            <a:r>
              <a:rPr sz="750" spc="25" dirty="0">
                <a:latin typeface="Arial Unicode MS"/>
                <a:cs typeface="Arial Unicode MS"/>
              </a:rPr>
              <a:t>cuando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interruptor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línea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está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abierto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interruptor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transferencia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está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cerrado.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Cuando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transferencia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está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servicio,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está </a:t>
            </a:r>
            <a:r>
              <a:rPr sz="750" spc="40" dirty="0">
                <a:latin typeface="Arial Unicode MS"/>
                <a:cs typeface="Arial Unicode MS"/>
              </a:rPr>
              <a:t>protegido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5" dirty="0">
                <a:latin typeface="Arial Unicode MS"/>
                <a:cs typeface="Arial Unicode MS"/>
              </a:rPr>
              <a:t>circuito derivado </a:t>
            </a:r>
            <a:r>
              <a:rPr sz="750" spc="70" dirty="0">
                <a:latin typeface="Arial Unicode MS"/>
                <a:cs typeface="Arial Unicode MS"/>
              </a:rPr>
              <a:t>/ </a:t>
            </a:r>
            <a:r>
              <a:rPr sz="750" spc="25" dirty="0">
                <a:latin typeface="Arial Unicode MS"/>
                <a:cs typeface="Arial Unicode MS"/>
              </a:rPr>
              <a:t>protección de </a:t>
            </a:r>
            <a:r>
              <a:rPr sz="750" spc="10" dirty="0">
                <a:latin typeface="Arial Unicode MS"/>
                <a:cs typeface="Arial Unicode MS"/>
              </a:rPr>
              <a:t>línea </a:t>
            </a:r>
            <a:r>
              <a:rPr sz="750" dirty="0">
                <a:latin typeface="Arial Unicode MS"/>
                <a:cs typeface="Arial Unicode MS"/>
              </a:rPr>
              <a:t>y,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30" dirty="0">
                <a:latin typeface="Arial Unicode MS"/>
                <a:cs typeface="Arial Unicode MS"/>
              </a:rPr>
              <a:t>lo tanto,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25" dirty="0">
                <a:latin typeface="Arial Unicode MS"/>
                <a:cs typeface="Arial Unicode MS"/>
              </a:rPr>
              <a:t>tiene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de protección de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2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separado.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230504" algn="just">
              <a:lnSpc>
                <a:spcPct val="146700"/>
              </a:lnSpc>
              <a:spcBef>
                <a:spcPts val="5"/>
              </a:spcBef>
            </a:pP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disyuntor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transferencia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ocupa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lugar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disyuntor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encuentra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mantenimiento.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Sin </a:t>
            </a:r>
            <a:r>
              <a:rPr sz="750" spc="30" dirty="0">
                <a:latin typeface="Arial Unicode MS"/>
                <a:cs typeface="Arial Unicode MS"/>
              </a:rPr>
              <a:t>embargo,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menos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principal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esté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seccionado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disyuntor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no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hay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ganancia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respecto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efectividad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respaldo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local.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9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1" y="4869688"/>
            <a:ext cx="567118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30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doble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configuración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enlace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5" dirty="0">
                <a:latin typeface="Arial Unicode MS"/>
                <a:cs typeface="Arial Unicode MS"/>
              </a:rPr>
              <a:t> 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utiliza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buses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distribución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industrial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servicios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públicos.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46700"/>
              </a:lnSpc>
            </a:pP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30" dirty="0">
                <a:latin typeface="Arial Unicode MS"/>
                <a:cs typeface="Arial Unicode MS"/>
              </a:rPr>
              <a:t>disyuntor </a:t>
            </a:r>
            <a:r>
              <a:rPr sz="750" spc="25" dirty="0">
                <a:latin typeface="Arial Unicode MS"/>
                <a:cs typeface="Arial Unicode MS"/>
              </a:rPr>
              <a:t>de conexión de </a:t>
            </a:r>
            <a:r>
              <a:rPr sz="750" spc="30" dirty="0">
                <a:latin typeface="Arial Unicode MS"/>
                <a:cs typeface="Arial Unicode MS"/>
              </a:rPr>
              <a:t>barra </a:t>
            </a:r>
            <a:r>
              <a:rPr sz="750" spc="25" dirty="0">
                <a:latin typeface="Arial Unicode MS"/>
                <a:cs typeface="Arial Unicode MS"/>
              </a:rPr>
              <a:t>divide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barra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20" dirty="0">
                <a:latin typeface="Arial Unicode MS"/>
                <a:cs typeface="Arial Unicode MS"/>
              </a:rPr>
              <a:t>dos </a:t>
            </a:r>
            <a:r>
              <a:rPr sz="750" spc="5" dirty="0">
                <a:latin typeface="Arial Unicode MS"/>
                <a:cs typeface="Arial Unicode MS"/>
              </a:rPr>
              <a:t>secciones y </a:t>
            </a:r>
            <a:r>
              <a:rPr sz="750" spc="25" dirty="0">
                <a:latin typeface="Arial Unicode MS"/>
                <a:cs typeface="Arial Unicode MS"/>
              </a:rPr>
              <a:t>puede </a:t>
            </a:r>
            <a:r>
              <a:rPr sz="750" spc="35" dirty="0">
                <a:latin typeface="Arial Unicode MS"/>
                <a:cs typeface="Arial Unicode MS"/>
              </a:rPr>
              <a:t>operar </a:t>
            </a:r>
            <a:r>
              <a:rPr sz="750" spc="40" dirty="0">
                <a:latin typeface="Arial Unicode MS"/>
                <a:cs typeface="Arial Unicode MS"/>
              </a:rPr>
              <a:t>normalmente </a:t>
            </a:r>
            <a:r>
              <a:rPr sz="750" spc="25" dirty="0">
                <a:latin typeface="Arial Unicode MS"/>
                <a:cs typeface="Arial Unicode MS"/>
              </a:rPr>
              <a:t>cerrado </a:t>
            </a:r>
            <a:r>
              <a:rPr sz="750" spc="35" dirty="0">
                <a:latin typeface="Arial Unicode MS"/>
                <a:cs typeface="Arial Unicode MS"/>
              </a:rPr>
              <a:t>o </a:t>
            </a:r>
            <a:r>
              <a:rPr sz="750" spc="40" dirty="0">
                <a:latin typeface="Arial Unicode MS"/>
                <a:cs typeface="Arial Unicode MS"/>
              </a:rPr>
              <a:t>normalmente 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abierto. </a:t>
            </a:r>
            <a:r>
              <a:rPr sz="750" spc="-45" dirty="0">
                <a:latin typeface="Arial Unicode MS"/>
                <a:cs typeface="Arial Unicode MS"/>
              </a:rPr>
              <a:t>Se </a:t>
            </a:r>
            <a:r>
              <a:rPr sz="750" spc="30" dirty="0">
                <a:latin typeface="Arial Unicode MS"/>
                <a:cs typeface="Arial Unicode MS"/>
              </a:rPr>
              <a:t>requieren </a:t>
            </a:r>
            <a:r>
              <a:rPr sz="750" spc="5" dirty="0">
                <a:latin typeface="Arial Unicode MS"/>
                <a:cs typeface="Arial Unicode MS"/>
              </a:rPr>
              <a:t>zonas </a:t>
            </a:r>
            <a:r>
              <a:rPr sz="750" spc="25" dirty="0">
                <a:latin typeface="Arial Unicode MS"/>
                <a:cs typeface="Arial Unicode MS"/>
              </a:rPr>
              <a:t>de protección de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10" dirty="0">
                <a:latin typeface="Arial Unicode MS"/>
                <a:cs typeface="Arial Unicode MS"/>
              </a:rPr>
              <a:t>separadas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5" dirty="0">
                <a:latin typeface="Arial Unicode MS"/>
                <a:cs typeface="Arial Unicode MS"/>
              </a:rPr>
              <a:t>secciones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bus.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confiabilidad general 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 subestación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aumenta,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comparación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configuración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barra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única-interruptor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único,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debido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hecho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5" dirty="0">
                <a:latin typeface="Arial Unicode MS"/>
                <a:cs typeface="Arial Unicode MS"/>
              </a:rPr>
              <a:t>secciones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barra </a:t>
            </a:r>
            <a:r>
              <a:rPr sz="750" spc="25" dirty="0">
                <a:latin typeface="Arial Unicode MS"/>
                <a:cs typeface="Arial Unicode MS"/>
              </a:rPr>
              <a:t>(mostrada 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figura) </a:t>
            </a:r>
            <a:r>
              <a:rPr sz="750" spc="30" dirty="0">
                <a:latin typeface="Arial Unicode MS"/>
                <a:cs typeface="Arial Unicode MS"/>
              </a:rPr>
              <a:t>requiere </a:t>
            </a:r>
            <a:r>
              <a:rPr sz="750" spc="25" dirty="0">
                <a:latin typeface="Arial Unicode MS"/>
                <a:cs typeface="Arial Unicode MS"/>
              </a:rPr>
              <a:t>disparar </a:t>
            </a:r>
            <a:r>
              <a:rPr sz="750" spc="20" dirty="0">
                <a:latin typeface="Arial Unicode MS"/>
                <a:cs typeface="Arial Unicode MS"/>
              </a:rPr>
              <a:t>solo </a:t>
            </a:r>
            <a:r>
              <a:rPr sz="750" spc="-5" dirty="0">
                <a:latin typeface="Arial Unicode MS"/>
                <a:cs typeface="Arial Unicode MS"/>
              </a:rPr>
              <a:t>esa </a:t>
            </a:r>
            <a:r>
              <a:rPr sz="750" spc="10" dirty="0">
                <a:latin typeface="Arial Unicode MS"/>
                <a:cs typeface="Arial Unicode MS"/>
              </a:rPr>
              <a:t>sección </a:t>
            </a:r>
            <a:r>
              <a:rPr sz="750" spc="25" dirty="0">
                <a:latin typeface="Arial Unicode MS"/>
                <a:cs typeface="Arial Unicode MS"/>
              </a:rPr>
              <a:t>de barra.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40" dirty="0">
                <a:latin typeface="Arial Unicode MS"/>
                <a:cs typeface="Arial Unicode MS"/>
              </a:rPr>
              <a:t>otra </a:t>
            </a:r>
            <a:r>
              <a:rPr sz="750" spc="10" dirty="0">
                <a:latin typeface="Arial Unicode MS"/>
                <a:cs typeface="Arial Unicode MS"/>
              </a:rPr>
              <a:t>sección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25" dirty="0">
                <a:latin typeface="Arial Unicode MS"/>
                <a:cs typeface="Arial Unicode MS"/>
              </a:rPr>
              <a:t> permanece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servicio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solo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carga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sección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pierde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servicio.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10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11262"/>
            <a:ext cx="5659120" cy="1199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100"/>
              </a:spcBef>
            </a:pPr>
            <a:r>
              <a:rPr sz="800" spc="-10" dirty="0">
                <a:latin typeface="Arial Unicode MS"/>
                <a:cs typeface="Arial Unicode MS"/>
              </a:rPr>
              <a:t>Esta </a:t>
            </a:r>
            <a:r>
              <a:rPr sz="800" spc="30" dirty="0">
                <a:latin typeface="Arial Unicode MS"/>
                <a:cs typeface="Arial Unicode MS"/>
              </a:rPr>
              <a:t>configuración </a:t>
            </a:r>
            <a:r>
              <a:rPr sz="800" spc="20" dirty="0">
                <a:latin typeface="Arial Unicode MS"/>
                <a:cs typeface="Arial Unicode MS"/>
              </a:rPr>
              <a:t>consta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20" dirty="0">
                <a:latin typeface="Arial Unicode MS"/>
                <a:cs typeface="Arial Unicode MS"/>
              </a:rPr>
              <a:t>dos </a:t>
            </a:r>
            <a:r>
              <a:rPr sz="800" spc="5" dirty="0">
                <a:latin typeface="Arial Unicode MS"/>
                <a:cs typeface="Arial Unicode MS"/>
              </a:rPr>
              <a:t>secciones </a:t>
            </a:r>
            <a:r>
              <a:rPr sz="800" spc="25" dirty="0">
                <a:latin typeface="Arial Unicode MS"/>
                <a:cs typeface="Arial Unicode MS"/>
              </a:rPr>
              <a:t>de bus </a:t>
            </a:r>
            <a:r>
              <a:rPr sz="800" spc="15" dirty="0">
                <a:latin typeface="Arial Unicode MS"/>
                <a:cs typeface="Arial Unicode MS"/>
              </a:rPr>
              <a:t>conectadas </a:t>
            </a:r>
            <a:r>
              <a:rPr sz="800" dirty="0">
                <a:latin typeface="Arial Unicode MS"/>
                <a:cs typeface="Arial Unicode MS"/>
              </a:rPr>
              <a:t>a </a:t>
            </a:r>
            <a:r>
              <a:rPr sz="800" spc="20" dirty="0">
                <a:latin typeface="Arial Unicode MS"/>
                <a:cs typeface="Arial Unicode MS"/>
              </a:rPr>
              <a:t>través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filas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0" dirty="0">
                <a:latin typeface="Arial Unicode MS"/>
                <a:cs typeface="Arial Unicode MS"/>
              </a:rPr>
              <a:t>tres </a:t>
            </a:r>
            <a:r>
              <a:rPr sz="800" spc="40" dirty="0">
                <a:latin typeface="Arial Unicode MS"/>
                <a:cs typeface="Arial Unicode MS"/>
              </a:rPr>
              <a:t>interruptores </a:t>
            </a:r>
            <a:r>
              <a:rPr sz="800" spc="50" dirty="0">
                <a:latin typeface="Arial Unicode MS"/>
                <a:cs typeface="Arial Unicode MS"/>
              </a:rPr>
              <a:t>por </a:t>
            </a:r>
            <a:r>
              <a:rPr sz="800" spc="20" dirty="0">
                <a:latin typeface="Arial Unicode MS"/>
                <a:cs typeface="Arial Unicode MS"/>
              </a:rPr>
              <a:t>fila. </a:t>
            </a:r>
            <a:r>
              <a:rPr sz="800" spc="-45" dirty="0">
                <a:latin typeface="Arial Unicode MS"/>
                <a:cs typeface="Arial Unicode MS"/>
              </a:rPr>
              <a:t>Se </a:t>
            </a:r>
            <a:r>
              <a:rPr sz="800" spc="-4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derivan </a:t>
            </a:r>
            <a:r>
              <a:rPr sz="800" spc="20" dirty="0">
                <a:latin typeface="Arial Unicode MS"/>
                <a:cs typeface="Arial Unicode MS"/>
              </a:rPr>
              <a:t>dos </a:t>
            </a:r>
            <a:r>
              <a:rPr sz="800" spc="25" dirty="0">
                <a:latin typeface="Arial Unicode MS"/>
                <a:cs typeface="Arial Unicode MS"/>
              </a:rPr>
              <a:t>circuitos derivados de </a:t>
            </a:r>
            <a:r>
              <a:rPr sz="800" spc="5" dirty="0">
                <a:latin typeface="Arial Unicode MS"/>
                <a:cs typeface="Arial Unicode MS"/>
              </a:rPr>
              <a:t>cada </a:t>
            </a:r>
            <a:r>
              <a:rPr sz="800" spc="20" dirty="0">
                <a:latin typeface="Arial Unicode MS"/>
                <a:cs typeface="Arial Unicode MS"/>
              </a:rPr>
              <a:t>fila, </a:t>
            </a:r>
            <a:r>
              <a:rPr sz="800" spc="35" dirty="0">
                <a:latin typeface="Arial Unicode MS"/>
                <a:cs typeface="Arial Unicode MS"/>
              </a:rPr>
              <a:t>como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35" dirty="0">
                <a:latin typeface="Arial Unicode MS"/>
                <a:cs typeface="Arial Unicode MS"/>
              </a:rPr>
              <a:t>muestra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0" dirty="0">
                <a:latin typeface="Arial Unicode MS"/>
                <a:cs typeface="Arial Unicode MS"/>
              </a:rPr>
              <a:t>diapositiva, </a:t>
            </a:r>
            <a:r>
              <a:rPr sz="800" spc="50" dirty="0">
                <a:latin typeface="Arial Unicode MS"/>
                <a:cs typeface="Arial Unicode MS"/>
              </a:rPr>
              <a:t>por </a:t>
            </a:r>
            <a:r>
              <a:rPr sz="800" spc="30" dirty="0">
                <a:latin typeface="Arial Unicode MS"/>
                <a:cs typeface="Arial Unicode MS"/>
              </a:rPr>
              <a:t>lo que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35" dirty="0">
                <a:latin typeface="Arial Unicode MS"/>
                <a:cs typeface="Arial Unicode MS"/>
              </a:rPr>
              <a:t>requieren </a:t>
            </a:r>
            <a:r>
              <a:rPr sz="800" spc="30" dirty="0">
                <a:latin typeface="Arial Unicode MS"/>
                <a:cs typeface="Arial Unicode MS"/>
              </a:rPr>
              <a:t>tres 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interruptores </a:t>
            </a:r>
            <a:r>
              <a:rPr sz="800" spc="25" dirty="0">
                <a:latin typeface="Arial Unicode MS"/>
                <a:cs typeface="Arial Unicode MS"/>
              </a:rPr>
              <a:t>para </a:t>
            </a:r>
            <a:r>
              <a:rPr sz="800" spc="20" dirty="0">
                <a:latin typeface="Arial Unicode MS"/>
                <a:cs typeface="Arial Unicode MS"/>
              </a:rPr>
              <a:t>conectar dos </a:t>
            </a:r>
            <a:r>
              <a:rPr sz="800" spc="25" dirty="0">
                <a:latin typeface="Arial Unicode MS"/>
                <a:cs typeface="Arial Unicode MS"/>
              </a:rPr>
              <a:t>circuitos </a:t>
            </a:r>
            <a:r>
              <a:rPr sz="800" spc="20" dirty="0">
                <a:latin typeface="Arial Unicode MS"/>
                <a:cs typeface="Arial Unicode MS"/>
              </a:rPr>
              <a:t>derivados;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30" dirty="0">
                <a:latin typeface="Arial Unicode MS"/>
                <a:cs typeface="Arial Unicode MS"/>
              </a:rPr>
              <a:t>otras </a:t>
            </a:r>
            <a:r>
              <a:rPr sz="800" spc="15" dirty="0">
                <a:latin typeface="Arial Unicode MS"/>
                <a:cs typeface="Arial Unicode MS"/>
              </a:rPr>
              <a:t>palabras, </a:t>
            </a:r>
            <a:r>
              <a:rPr sz="800" spc="45" dirty="0">
                <a:latin typeface="Arial Unicode MS"/>
                <a:cs typeface="Arial Unicode MS"/>
              </a:rPr>
              <a:t>un </a:t>
            </a:r>
            <a:r>
              <a:rPr sz="800" spc="35" dirty="0">
                <a:latin typeface="Arial Unicode MS"/>
                <a:cs typeface="Arial Unicode MS"/>
              </a:rPr>
              <a:t>disyuntor </a:t>
            </a:r>
            <a:r>
              <a:rPr sz="800" spc="5" dirty="0">
                <a:latin typeface="Arial Unicode MS"/>
                <a:cs typeface="Arial Unicode MS"/>
              </a:rPr>
              <a:t>y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45" dirty="0">
                <a:latin typeface="Arial Unicode MS"/>
                <a:cs typeface="Arial Unicode MS"/>
              </a:rPr>
              <a:t>mitad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50" dirty="0">
                <a:latin typeface="Arial Unicode MS"/>
                <a:cs typeface="Arial Unicode MS"/>
              </a:rPr>
              <a:t>otro </a:t>
            </a:r>
            <a:r>
              <a:rPr sz="800" spc="35" dirty="0">
                <a:latin typeface="Arial Unicode MS"/>
                <a:cs typeface="Arial Unicode MS"/>
              </a:rPr>
              <a:t>disyuntor </a:t>
            </a:r>
            <a:r>
              <a:rPr sz="800" spc="50" dirty="0">
                <a:latin typeface="Arial Unicode MS"/>
                <a:cs typeface="Arial Unicode MS"/>
              </a:rPr>
              <a:t>por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circuito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derivado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(que</a:t>
            </a:r>
            <a:r>
              <a:rPr sz="800" spc="-10" dirty="0">
                <a:latin typeface="Arial Unicode MS"/>
                <a:cs typeface="Arial Unicode MS"/>
              </a:rPr>
              <a:t> 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como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surge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nombre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configuración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bus).</a:t>
            </a:r>
            <a:r>
              <a:rPr sz="800" spc="-10" dirty="0">
                <a:latin typeface="Arial Unicode MS"/>
                <a:cs typeface="Arial Unicode MS"/>
              </a:rPr>
              <a:t> Esta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configuración</a:t>
            </a:r>
            <a:r>
              <a:rPr sz="800" spc="-10" dirty="0">
                <a:latin typeface="Arial Unicode MS"/>
                <a:cs typeface="Arial Unicode MS"/>
              </a:rPr>
              <a:t> es </a:t>
            </a:r>
            <a:r>
              <a:rPr sz="800" spc="20" dirty="0">
                <a:latin typeface="Arial Unicode MS"/>
                <a:cs typeface="Arial Unicode MS"/>
              </a:rPr>
              <a:t>flexible,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confiable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relativamente </a:t>
            </a:r>
            <a:r>
              <a:rPr sz="800" spc="20" dirty="0">
                <a:latin typeface="Arial Unicode MS"/>
                <a:cs typeface="Arial Unicode MS"/>
              </a:rPr>
              <a:t>económica </a:t>
            </a:r>
            <a:r>
              <a:rPr sz="800" spc="5" dirty="0">
                <a:latin typeface="Arial Unicode MS"/>
                <a:cs typeface="Arial Unicode MS"/>
              </a:rPr>
              <a:t>(en </a:t>
            </a:r>
            <a:r>
              <a:rPr sz="800" spc="25" dirty="0">
                <a:latin typeface="Arial Unicode MS"/>
                <a:cs typeface="Arial Unicode MS"/>
              </a:rPr>
              <a:t>comparación </a:t>
            </a:r>
            <a:r>
              <a:rPr sz="800" spc="15" dirty="0">
                <a:latin typeface="Arial Unicode MS"/>
                <a:cs typeface="Arial Unicode MS"/>
              </a:rPr>
              <a:t>con, </a:t>
            </a:r>
            <a:r>
              <a:rPr sz="800" spc="50" dirty="0">
                <a:latin typeface="Arial Unicode MS"/>
                <a:cs typeface="Arial Unicode MS"/>
              </a:rPr>
              <a:t>por </a:t>
            </a:r>
            <a:r>
              <a:rPr sz="800" spc="25" dirty="0">
                <a:latin typeface="Arial Unicode MS"/>
                <a:cs typeface="Arial Unicode MS"/>
              </a:rPr>
              <a:t>ejemplo, </a:t>
            </a:r>
            <a:r>
              <a:rPr sz="800" spc="30" dirty="0">
                <a:latin typeface="Arial Unicode MS"/>
                <a:cs typeface="Arial Unicode MS"/>
              </a:rPr>
              <a:t>una </a:t>
            </a:r>
            <a:r>
              <a:rPr sz="800" spc="20" dirty="0">
                <a:latin typeface="Arial Unicode MS"/>
                <a:cs typeface="Arial Unicode MS"/>
              </a:rPr>
              <a:t>disposición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0" dirty="0">
                <a:latin typeface="Arial Unicode MS"/>
                <a:cs typeface="Arial Unicode MS"/>
              </a:rPr>
              <a:t>doble barra-doble </a:t>
            </a:r>
            <a:r>
              <a:rPr sz="800" spc="40" dirty="0">
                <a:latin typeface="Arial Unicode MS"/>
                <a:cs typeface="Arial Unicode MS"/>
              </a:rPr>
              <a:t>interruptor, </a:t>
            </a:r>
            <a:r>
              <a:rPr sz="800" spc="30" dirty="0">
                <a:latin typeface="Arial Unicode MS"/>
                <a:cs typeface="Arial Unicode MS"/>
              </a:rPr>
              <a:t>que 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requiere </a:t>
            </a:r>
            <a:r>
              <a:rPr sz="800" spc="20" dirty="0">
                <a:latin typeface="Arial Unicode MS"/>
                <a:cs typeface="Arial Unicode MS"/>
              </a:rPr>
              <a:t>dos </a:t>
            </a:r>
            <a:r>
              <a:rPr sz="800" spc="40" dirty="0">
                <a:latin typeface="Arial Unicode MS"/>
                <a:cs typeface="Arial Unicode MS"/>
              </a:rPr>
              <a:t>interruptores </a:t>
            </a:r>
            <a:r>
              <a:rPr sz="800" spc="50" dirty="0">
                <a:latin typeface="Arial Unicode MS"/>
                <a:cs typeface="Arial Unicode MS"/>
              </a:rPr>
              <a:t>por </a:t>
            </a:r>
            <a:r>
              <a:rPr sz="800" spc="30" dirty="0">
                <a:latin typeface="Arial Unicode MS"/>
                <a:cs typeface="Arial Unicode MS"/>
              </a:rPr>
              <a:t>circuito </a:t>
            </a:r>
            <a:r>
              <a:rPr sz="800" spc="20" dirty="0">
                <a:latin typeface="Arial Unicode MS"/>
                <a:cs typeface="Arial Unicode MS"/>
              </a:rPr>
              <a:t>derivado). </a:t>
            </a:r>
            <a:r>
              <a:rPr sz="800" spc="5" dirty="0">
                <a:latin typeface="Arial Unicode MS"/>
                <a:cs typeface="Arial Unicode MS"/>
              </a:rPr>
              <a:t>Desde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50" dirty="0">
                <a:latin typeface="Arial Unicode MS"/>
                <a:cs typeface="Arial Unicode MS"/>
              </a:rPr>
              <a:t>punto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vista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protección, </a:t>
            </a:r>
            <a:r>
              <a:rPr sz="800" spc="40" dirty="0">
                <a:latin typeface="Arial Unicode MS"/>
                <a:cs typeface="Arial Unicode MS"/>
              </a:rPr>
              <a:t>proteger </a:t>
            </a:r>
            <a:r>
              <a:rPr sz="800" spc="15" dirty="0">
                <a:latin typeface="Arial Unicode MS"/>
                <a:cs typeface="Arial Unicode MS"/>
              </a:rPr>
              <a:t>este </a:t>
            </a:r>
            <a:r>
              <a:rPr sz="800" spc="25" dirty="0">
                <a:latin typeface="Arial Unicode MS"/>
                <a:cs typeface="Arial Unicode MS"/>
              </a:rPr>
              <a:t>bus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comparable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proteger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dos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secciones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solo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bus.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11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50639"/>
            <a:ext cx="51282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15" dirty="0">
                <a:latin typeface="Arial Unicode MS"/>
                <a:cs typeface="Arial Unicode MS"/>
              </a:rPr>
              <a:t>La </a:t>
            </a:r>
            <a:r>
              <a:rPr sz="850" spc="10" dirty="0">
                <a:latin typeface="Arial Unicode MS"/>
                <a:cs typeface="Arial Unicode MS"/>
              </a:rPr>
              <a:t>sección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bus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entre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cada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par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interruptores</a:t>
            </a:r>
            <a:r>
              <a:rPr sz="850" spc="-10" dirty="0">
                <a:latin typeface="Arial Unicode MS"/>
                <a:cs typeface="Arial Unicode MS"/>
              </a:rPr>
              <a:t> se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considera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parte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circuito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derivado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protegido.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12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76038"/>
            <a:ext cx="5628640" cy="894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25" dirty="0">
                <a:latin typeface="Arial Unicode MS"/>
                <a:cs typeface="Arial Unicode MS"/>
              </a:rPr>
              <a:t>protección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bus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debe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proporcionar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operación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rápida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todas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fallas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bus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alta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seguridad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fallas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externas.</a:t>
            </a:r>
            <a:r>
              <a:rPr sz="650" spc="-10" dirty="0">
                <a:latin typeface="Arial Unicode MS"/>
                <a:cs typeface="Arial Unicode MS"/>
              </a:rPr>
              <a:t> La </a:t>
            </a:r>
            <a:r>
              <a:rPr sz="650" spc="20" dirty="0">
                <a:latin typeface="Arial Unicode MS"/>
                <a:cs typeface="Arial Unicode MS"/>
              </a:rPr>
              <a:t>diapositiva</a:t>
            </a:r>
            <a:endParaRPr sz="650">
              <a:latin typeface="Arial Unicode MS"/>
              <a:cs typeface="Arial Unicode MS"/>
            </a:endParaRPr>
          </a:p>
          <a:p>
            <a:pPr marL="12700">
              <a:spcBef>
                <a:spcPts val="540"/>
              </a:spcBef>
            </a:pPr>
            <a:r>
              <a:rPr sz="650" spc="25" dirty="0">
                <a:latin typeface="Arial Unicode MS"/>
                <a:cs typeface="Arial Unicode MS"/>
              </a:rPr>
              <a:t>muestra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principales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tipos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esquemas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protección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autobuses.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10"/>
              </a:spcBef>
            </a:pPr>
            <a:endParaRPr sz="700">
              <a:latin typeface="Arial Unicode MS"/>
              <a:cs typeface="Arial Unicode MS"/>
            </a:endParaRPr>
          </a:p>
          <a:p>
            <a:pPr marL="12700" marR="5080">
              <a:lnSpc>
                <a:spcPct val="137500"/>
              </a:lnSpc>
            </a:pP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30" dirty="0">
                <a:latin typeface="Arial Unicode MS"/>
                <a:cs typeface="Arial Unicode MS"/>
              </a:rPr>
              <a:t>protección </a:t>
            </a:r>
            <a:r>
              <a:rPr sz="800" spc="20" dirty="0">
                <a:latin typeface="Arial Unicode MS"/>
                <a:cs typeface="Arial Unicode MS"/>
              </a:rPr>
              <a:t>diferencial,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40" dirty="0">
                <a:latin typeface="Arial Unicode MS"/>
                <a:cs typeface="Arial Unicode MS"/>
              </a:rPr>
              <a:t>mejor </a:t>
            </a:r>
            <a:r>
              <a:rPr sz="800" spc="35" dirty="0">
                <a:latin typeface="Arial Unicode MS"/>
                <a:cs typeface="Arial Unicode MS"/>
              </a:rPr>
              <a:t>principio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0" dirty="0">
                <a:latin typeface="Arial Unicode MS"/>
                <a:cs typeface="Arial Unicode MS"/>
              </a:rPr>
              <a:t>protección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15" dirty="0">
                <a:latin typeface="Arial Unicode MS"/>
                <a:cs typeface="Arial Unicode MS"/>
              </a:rPr>
              <a:t>bus, </a:t>
            </a:r>
            <a:r>
              <a:rPr sz="800" spc="30" dirty="0">
                <a:latin typeface="Arial Unicode MS"/>
                <a:cs typeface="Arial Unicode MS"/>
              </a:rPr>
              <a:t>opera </a:t>
            </a:r>
            <a:r>
              <a:rPr sz="800" spc="25" dirty="0">
                <a:latin typeface="Arial Unicode MS"/>
                <a:cs typeface="Arial Unicode MS"/>
              </a:rPr>
              <a:t>sobre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suma de </a:t>
            </a:r>
            <a:r>
              <a:rPr sz="800" spc="5" dirty="0">
                <a:latin typeface="Arial Unicode MS"/>
                <a:cs typeface="Arial Unicode MS"/>
              </a:rPr>
              <a:t>las </a:t>
            </a:r>
            <a:r>
              <a:rPr sz="800" spc="25" dirty="0">
                <a:latin typeface="Arial Unicode MS"/>
                <a:cs typeface="Arial Unicode MS"/>
              </a:rPr>
              <a:t>corrientes </a:t>
            </a:r>
            <a:r>
              <a:rPr sz="800" spc="30" dirty="0">
                <a:latin typeface="Arial Unicode MS"/>
                <a:cs typeface="Arial Unicode MS"/>
              </a:rPr>
              <a:t>que </a:t>
            </a:r>
            <a:r>
              <a:rPr sz="800" spc="3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ingresan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bus,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también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llamada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diferencial.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El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relé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dispara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cuando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detecta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diferencial.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61" y="5954278"/>
            <a:ext cx="5581015" cy="25546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43585">
              <a:lnSpc>
                <a:spcPct val="137500"/>
              </a:lnSpc>
              <a:spcBef>
                <a:spcPts val="100"/>
              </a:spcBef>
            </a:pPr>
            <a:r>
              <a:rPr sz="800" spc="-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protección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parcial,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subcategoría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protección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contra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sobrecorriente,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proporciona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protección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donde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no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todas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ramas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conectadas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incluyen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45" dirty="0">
                <a:latin typeface="Arial Unicode MS"/>
                <a:cs typeface="Arial Unicode MS"/>
              </a:rPr>
              <a:t>CT.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46700"/>
              </a:lnSpc>
            </a:pPr>
            <a:r>
              <a:rPr sz="750" spc="-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enclavamiento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zona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utiliza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señalización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relés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circuito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derivado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indicar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si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está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dentro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fuera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zona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bus.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enclavamiento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zona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incluyen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bloqueo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simple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(también </a:t>
            </a:r>
            <a:r>
              <a:rPr sz="750" spc="3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conocido </a:t>
            </a:r>
            <a:r>
              <a:rPr sz="750" spc="30" dirty="0">
                <a:latin typeface="Arial Unicode MS"/>
                <a:cs typeface="Arial Unicode MS"/>
              </a:rPr>
              <a:t>como </a:t>
            </a:r>
            <a:r>
              <a:rPr sz="750" spc="25" dirty="0">
                <a:latin typeface="Arial Unicode MS"/>
                <a:cs typeface="Arial Unicode MS"/>
              </a:rPr>
              <a:t>disparo </a:t>
            </a:r>
            <a:r>
              <a:rPr sz="750" spc="35" dirty="0">
                <a:latin typeface="Arial Unicode MS"/>
                <a:cs typeface="Arial Unicode MS"/>
              </a:rPr>
              <a:t>rápido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5" dirty="0">
                <a:latin typeface="Arial Unicode MS"/>
                <a:cs typeface="Arial Unicode MS"/>
              </a:rPr>
              <a:t>bus), </a:t>
            </a:r>
            <a:r>
              <a:rPr sz="750" spc="15" dirty="0">
                <a:latin typeface="Arial Unicode MS"/>
                <a:cs typeface="Arial Unicode MS"/>
              </a:rPr>
              <a:t>adecuados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10" dirty="0">
                <a:latin typeface="Arial Unicode MS"/>
                <a:cs typeface="Arial Unicode MS"/>
              </a:rPr>
              <a:t>buses </a:t>
            </a:r>
            <a:r>
              <a:rPr sz="750" spc="15" dirty="0">
                <a:latin typeface="Arial Unicode MS"/>
                <a:cs typeface="Arial Unicode MS"/>
              </a:rPr>
              <a:t>radiales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5" dirty="0">
                <a:latin typeface="Arial Unicode MS"/>
                <a:cs typeface="Arial Unicode MS"/>
              </a:rPr>
              <a:t>esquemas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bloqueo </a:t>
            </a:r>
            <a:r>
              <a:rPr sz="750" spc="25" dirty="0">
                <a:latin typeface="Arial Unicode MS"/>
                <a:cs typeface="Arial Unicode MS"/>
              </a:rPr>
              <a:t>de comparación </a:t>
            </a:r>
            <a:r>
              <a:rPr sz="750" spc="20" dirty="0">
                <a:latin typeface="Arial Unicode MS"/>
                <a:cs typeface="Arial Unicode MS"/>
              </a:rPr>
              <a:t>direccional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(DCB),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adecuados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aplicaciones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fuentes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múltiples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derivados.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306070">
              <a:lnSpc>
                <a:spcPct val="157100"/>
              </a:lnSpc>
            </a:pPr>
            <a:r>
              <a:rPr sz="700" spc="-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responde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corriente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tierra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fluye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través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conductor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utilizado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conectar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-17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tierra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gabinete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algunas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instalaciones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aparamenta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revestida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metal.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15240">
              <a:lnSpc>
                <a:spcPct val="157100"/>
              </a:lnSpc>
            </a:pPr>
            <a:r>
              <a:rPr sz="700" spc="-5" dirty="0">
                <a:latin typeface="Arial Unicode MS"/>
                <a:cs typeface="Arial Unicode MS"/>
              </a:rPr>
              <a:t>Los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relés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tiempo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coordinado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5" dirty="0">
                <a:latin typeface="Arial Unicode MS"/>
                <a:cs typeface="Arial Unicode MS"/>
              </a:rPr>
              <a:t> 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superponen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brindan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retardo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tiempo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buses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sistema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15" dirty="0">
                <a:latin typeface="Arial Unicode MS"/>
                <a:cs typeface="Arial Unicode MS"/>
              </a:rPr>
              <a:t>dedicado. </a:t>
            </a:r>
            <a:r>
              <a:rPr sz="700" spc="20" dirty="0">
                <a:latin typeface="Arial Unicode MS"/>
                <a:cs typeface="Arial Unicode MS"/>
              </a:rPr>
              <a:t>Eliminar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falla del bus </a:t>
            </a:r>
            <a:r>
              <a:rPr sz="700" spc="25" dirty="0">
                <a:latin typeface="Arial Unicode MS"/>
                <a:cs typeface="Arial Unicode MS"/>
              </a:rPr>
              <a:t>requiere disparar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5" dirty="0">
                <a:latin typeface="Arial Unicode MS"/>
                <a:cs typeface="Arial Unicode MS"/>
              </a:rPr>
              <a:t>extremos </a:t>
            </a:r>
            <a:r>
              <a:rPr sz="700" spc="35" dirty="0">
                <a:latin typeface="Arial Unicode MS"/>
                <a:cs typeface="Arial Unicode MS"/>
              </a:rPr>
              <a:t>remotos </a:t>
            </a:r>
            <a:r>
              <a:rPr sz="700" spc="20" dirty="0">
                <a:latin typeface="Arial Unicode MS"/>
                <a:cs typeface="Arial Unicode MS"/>
              </a:rPr>
              <a:t>de todas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5" dirty="0">
                <a:latin typeface="Arial Unicode MS"/>
                <a:cs typeface="Arial Unicode MS"/>
              </a:rPr>
              <a:t>líneas </a:t>
            </a:r>
            <a:r>
              <a:rPr sz="700" spc="20" dirty="0">
                <a:latin typeface="Arial Unicode MS"/>
                <a:cs typeface="Arial Unicode MS"/>
              </a:rPr>
              <a:t>con fuentes. </a:t>
            </a:r>
            <a:r>
              <a:rPr sz="700" spc="-20" dirty="0">
                <a:latin typeface="Arial Unicode MS"/>
                <a:cs typeface="Arial Unicode MS"/>
              </a:rPr>
              <a:t>A 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menudo, </a:t>
            </a:r>
            <a:r>
              <a:rPr sz="700" spc="15" dirty="0">
                <a:latin typeface="Arial Unicode MS"/>
                <a:cs typeface="Arial Unicode MS"/>
              </a:rPr>
              <a:t>el sistema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20" dirty="0">
                <a:latin typeface="Arial Unicode MS"/>
                <a:cs typeface="Arial Unicode MS"/>
              </a:rPr>
              <a:t>del bus </a:t>
            </a:r>
            <a:r>
              <a:rPr sz="700" spc="35" dirty="0">
                <a:latin typeface="Arial Unicode MS"/>
                <a:cs typeface="Arial Unicode MS"/>
              </a:rPr>
              <a:t>no </a:t>
            </a:r>
            <a:r>
              <a:rPr sz="700" spc="-5" dirty="0">
                <a:latin typeface="Arial Unicode MS"/>
                <a:cs typeface="Arial Unicode MS"/>
              </a:rPr>
              <a:t>es </a:t>
            </a:r>
            <a:r>
              <a:rPr sz="700" spc="30" dirty="0">
                <a:latin typeface="Arial Unicode MS"/>
                <a:cs typeface="Arial Unicode MS"/>
              </a:rPr>
              <a:t>redundante, </a:t>
            </a:r>
            <a:r>
              <a:rPr sz="700" spc="40" dirty="0">
                <a:latin typeface="Arial Unicode MS"/>
                <a:cs typeface="Arial Unicode MS"/>
              </a:rPr>
              <a:t>por </a:t>
            </a:r>
            <a:r>
              <a:rPr sz="700" spc="25" dirty="0">
                <a:latin typeface="Arial Unicode MS"/>
                <a:cs typeface="Arial Unicode MS"/>
              </a:rPr>
              <a:t>lo </a:t>
            </a:r>
            <a:r>
              <a:rPr sz="700" spc="30" dirty="0">
                <a:latin typeface="Arial Unicode MS"/>
                <a:cs typeface="Arial Unicode MS"/>
              </a:rPr>
              <a:t>que </a:t>
            </a:r>
            <a:r>
              <a:rPr sz="700" spc="10" dirty="0">
                <a:latin typeface="Arial Unicode MS"/>
                <a:cs typeface="Arial Unicode MS"/>
              </a:rPr>
              <a:t>este </a:t>
            </a:r>
            <a:r>
              <a:rPr sz="700" spc="20" dirty="0">
                <a:latin typeface="Arial Unicode MS"/>
                <a:cs typeface="Arial Unicode MS"/>
              </a:rPr>
              <a:t>esquema </a:t>
            </a:r>
            <a:r>
              <a:rPr sz="700" spc="35" dirty="0">
                <a:latin typeface="Arial Unicode MS"/>
                <a:cs typeface="Arial Unicode MS"/>
              </a:rPr>
              <a:t>también </a:t>
            </a:r>
            <a:r>
              <a:rPr sz="700" spc="30" dirty="0">
                <a:latin typeface="Arial Unicode MS"/>
                <a:cs typeface="Arial Unicode MS"/>
              </a:rPr>
              <a:t>proporciona </a:t>
            </a:r>
            <a:r>
              <a:rPr sz="700" spc="20" dirty="0">
                <a:latin typeface="Arial Unicode MS"/>
                <a:cs typeface="Arial Unicode MS"/>
              </a:rPr>
              <a:t>respaldo </a:t>
            </a:r>
            <a:r>
              <a:rPr sz="700" spc="10" dirty="0">
                <a:latin typeface="Arial Unicode MS"/>
                <a:cs typeface="Arial Unicode MS"/>
              </a:rPr>
              <a:t>al </a:t>
            </a:r>
            <a:r>
              <a:rPr sz="700" spc="15" dirty="0">
                <a:latin typeface="Arial Unicode MS"/>
                <a:cs typeface="Arial Unicode MS"/>
              </a:rPr>
              <a:t>sistema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 protección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primario.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13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09992"/>
            <a:ext cx="5588000" cy="1199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protección diferencial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5" dirty="0">
                <a:latin typeface="Arial Unicode MS"/>
                <a:cs typeface="Arial Unicode MS"/>
              </a:rPr>
              <a:t>aplica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40" dirty="0">
                <a:latin typeface="Arial Unicode MS"/>
                <a:cs typeface="Arial Unicode MS"/>
              </a:rPr>
              <a:t>menudo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protección de barras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15" dirty="0">
                <a:latin typeface="Arial Unicode MS"/>
                <a:cs typeface="Arial Unicode MS"/>
              </a:rPr>
              <a:t>su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15" dirty="0">
                <a:latin typeface="Arial Unicode MS"/>
                <a:cs typeface="Arial Unicode MS"/>
              </a:rPr>
              <a:t>selectividad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15" dirty="0">
                <a:latin typeface="Arial Unicode MS"/>
                <a:cs typeface="Arial Unicode MS"/>
              </a:rPr>
              <a:t>velocidad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operación.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Existen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diferentes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tipos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relés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70" dirty="0">
                <a:latin typeface="Arial Unicode MS"/>
                <a:cs typeface="Arial Unicode MS"/>
              </a:rPr>
              <a:t>/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diferenciales,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como</a:t>
            </a:r>
            <a:r>
              <a:rPr sz="750" spc="-5" dirty="0">
                <a:latin typeface="Arial Unicode MS"/>
                <a:cs typeface="Arial Unicode MS"/>
              </a:rPr>
              <a:t> se </a:t>
            </a:r>
            <a:r>
              <a:rPr sz="750" spc="30" dirty="0">
                <a:latin typeface="Arial Unicode MS"/>
                <a:cs typeface="Arial Unicode MS"/>
              </a:rPr>
              <a:t>muestra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diapositiva,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cada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uno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tiene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nivel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diferente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rendimiento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respecto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velocidad,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selectividad,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sensibilidad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seguridad.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zona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está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determinada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ubicación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posiciones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interruptores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desconexión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(para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buses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reconfigurables).</a:t>
            </a:r>
            <a:endParaRPr sz="750">
              <a:latin typeface="Arial Unicode MS"/>
              <a:cs typeface="Arial Unicode MS"/>
            </a:endParaRPr>
          </a:p>
          <a:p>
            <a:pPr marL="12700" marR="251460">
              <a:lnSpc>
                <a:spcPct val="146700"/>
              </a:lnSpc>
            </a:pPr>
            <a:r>
              <a:rPr sz="750" spc="5" dirty="0">
                <a:latin typeface="Arial Unicode MS"/>
                <a:cs typeface="Arial Unicode MS"/>
              </a:rPr>
              <a:t>Para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protección de </a:t>
            </a:r>
            <a:r>
              <a:rPr sz="750" spc="20" dirty="0">
                <a:latin typeface="Arial Unicode MS"/>
                <a:cs typeface="Arial Unicode MS"/>
              </a:rPr>
              <a:t>barras,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alta sensibilidad </a:t>
            </a:r>
            <a:r>
              <a:rPr sz="750" spc="30" dirty="0">
                <a:latin typeface="Arial Unicode MS"/>
                <a:cs typeface="Arial Unicode MS"/>
              </a:rPr>
              <a:t>generalmente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30" dirty="0">
                <a:latin typeface="Arial Unicode MS"/>
                <a:cs typeface="Arial Unicode MS"/>
              </a:rPr>
              <a:t>particularmente </a:t>
            </a:r>
            <a:r>
              <a:rPr sz="750" spc="15" dirty="0">
                <a:latin typeface="Arial Unicode MS"/>
                <a:cs typeface="Arial Unicode MS"/>
              </a:rPr>
              <a:t>crítica </a:t>
            </a:r>
            <a:r>
              <a:rPr sz="750" spc="30" dirty="0">
                <a:latin typeface="Arial Unicode MS"/>
                <a:cs typeface="Arial Unicode MS"/>
              </a:rPr>
              <a:t>debido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20" dirty="0">
                <a:latin typeface="Arial Unicode MS"/>
                <a:cs typeface="Arial Unicode MS"/>
              </a:rPr>
              <a:t>altos </a:t>
            </a:r>
            <a:r>
              <a:rPr sz="750" spc="10" dirty="0">
                <a:latin typeface="Arial Unicode MS"/>
                <a:cs typeface="Arial Unicode MS"/>
              </a:rPr>
              <a:t>niveles </a:t>
            </a:r>
            <a:r>
              <a:rPr sz="750" spc="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mínimos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disponibles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durante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barra,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excepto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sistemas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conectados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tierra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impedancia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donde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niveles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mínimos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disponibles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muy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bajos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tierra.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14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09992"/>
            <a:ext cx="55302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2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contra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sobrecorriente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consiste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sobrecorriente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conectado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 paralelo en </a:t>
            </a:r>
            <a:r>
              <a:rPr sz="750" spc="5" dirty="0">
                <a:latin typeface="Arial Unicode MS"/>
                <a:cs typeface="Arial Unicode MS"/>
              </a:rPr>
              <a:t>cada fase, </a:t>
            </a:r>
            <a:r>
              <a:rPr sz="750" spc="30" dirty="0">
                <a:latin typeface="Arial Unicode MS"/>
                <a:cs typeface="Arial Unicode MS"/>
              </a:rPr>
              <a:t>como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30" dirty="0">
                <a:latin typeface="Arial Unicode MS"/>
                <a:cs typeface="Arial Unicode MS"/>
              </a:rPr>
              <a:t>muestra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diapositiva.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30" dirty="0">
                <a:latin typeface="Arial Unicode MS"/>
                <a:cs typeface="Arial Unicode MS"/>
              </a:rPr>
              <a:t>medida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relé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25" dirty="0">
                <a:latin typeface="Arial Unicode MS"/>
                <a:cs typeface="Arial Unicode MS"/>
              </a:rPr>
              <a:t>igual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suma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todas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corrientes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terminales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bus.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externa,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cero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condiciones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ideales.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Para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bus,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igual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referida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secundario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40" dirty="0">
                <a:latin typeface="Arial Unicode MS"/>
                <a:cs typeface="Arial Unicode MS"/>
              </a:rPr>
              <a:t>TC.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60" y="5800621"/>
            <a:ext cx="5530215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-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resultante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saturación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desigual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causar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funcionamiento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indeseable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relé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externas.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Durante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externa,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CT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circuito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derivado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mide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total,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mientras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3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otros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CT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miden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solo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contribuciones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individuales.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Estos </a:t>
            </a:r>
            <a:r>
              <a:rPr sz="750" spc="25" dirty="0">
                <a:latin typeface="Arial Unicode MS"/>
                <a:cs typeface="Arial Unicode MS"/>
              </a:rPr>
              <a:t>diferentes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niveles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40" dirty="0">
                <a:latin typeface="Arial Unicode MS"/>
                <a:cs typeface="Arial Unicode MS"/>
              </a:rPr>
              <a:t>CT,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sumados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posibles </a:t>
            </a:r>
            <a:r>
              <a:rPr sz="750" spc="20" dirty="0">
                <a:latin typeface="Arial Unicode MS"/>
                <a:cs typeface="Arial Unicode MS"/>
              </a:rPr>
              <a:t>tipos, </a:t>
            </a:r>
            <a:r>
              <a:rPr sz="750" spc="10" dirty="0">
                <a:latin typeface="Arial Unicode MS"/>
                <a:cs typeface="Arial Unicode MS"/>
              </a:rPr>
              <a:t>cargas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0" dirty="0">
                <a:latin typeface="Arial Unicode MS"/>
                <a:cs typeface="Arial Unicode MS"/>
              </a:rPr>
              <a:t>niveles </a:t>
            </a:r>
            <a:r>
              <a:rPr sz="750" spc="25" dirty="0">
                <a:latin typeface="Arial Unicode MS"/>
                <a:cs typeface="Arial Unicode MS"/>
              </a:rPr>
              <a:t>de remanencia de </a:t>
            </a:r>
            <a:r>
              <a:rPr sz="750" spc="-55" dirty="0">
                <a:latin typeface="Arial Unicode MS"/>
                <a:cs typeface="Arial Unicode MS"/>
              </a:rPr>
              <a:t>CT </a:t>
            </a:r>
            <a:r>
              <a:rPr sz="750" spc="25" dirty="0">
                <a:latin typeface="Arial Unicode MS"/>
                <a:cs typeface="Arial Unicode MS"/>
              </a:rPr>
              <a:t>diferentes (flujo </a:t>
            </a:r>
            <a:r>
              <a:rPr sz="750" spc="30" dirty="0">
                <a:latin typeface="Arial Unicode MS"/>
                <a:cs typeface="Arial Unicode MS"/>
              </a:rPr>
              <a:t>magnético atrapado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núcleo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-40" dirty="0">
                <a:latin typeface="Arial Unicode MS"/>
                <a:cs typeface="Arial Unicode MS"/>
              </a:rPr>
              <a:t>CT), </a:t>
            </a:r>
            <a:r>
              <a:rPr sz="750" spc="30" dirty="0">
                <a:latin typeface="Arial Unicode MS"/>
                <a:cs typeface="Arial Unicode MS"/>
              </a:rPr>
              <a:t>pueden </a:t>
            </a:r>
            <a:r>
              <a:rPr sz="750" spc="3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causar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saturación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desigual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40" dirty="0">
                <a:latin typeface="Arial Unicode MS"/>
                <a:cs typeface="Arial Unicode MS"/>
              </a:rPr>
              <a:t>CT.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3460" y="4811266"/>
            <a:ext cx="5636895" cy="108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800"/>
              </a:lnSpc>
              <a:spcBef>
                <a:spcPts val="100"/>
              </a:spcBef>
            </a:pPr>
            <a:r>
              <a:rPr sz="800" spc="-20" dirty="0">
                <a:latin typeface="Arial Unicode MS"/>
                <a:cs typeface="Arial Unicode MS"/>
              </a:rPr>
              <a:t>En </a:t>
            </a:r>
            <a:r>
              <a:rPr sz="800" spc="45" dirty="0">
                <a:latin typeface="Arial Unicode MS"/>
                <a:cs typeface="Arial Unicode MS"/>
              </a:rPr>
              <a:t>un </a:t>
            </a:r>
            <a:r>
              <a:rPr sz="800" spc="25" dirty="0">
                <a:latin typeface="Arial Unicode MS"/>
                <a:cs typeface="Arial Unicode MS"/>
              </a:rPr>
              <a:t>esquema de </a:t>
            </a:r>
            <a:r>
              <a:rPr sz="800" spc="30" dirty="0">
                <a:latin typeface="Arial Unicode MS"/>
                <a:cs typeface="Arial Unicode MS"/>
              </a:rPr>
              <a:t>sobrecorriente </a:t>
            </a:r>
            <a:r>
              <a:rPr sz="800" spc="20" dirty="0">
                <a:latin typeface="Arial Unicode MS"/>
                <a:cs typeface="Arial Unicode MS"/>
              </a:rPr>
              <a:t>diferencial,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35" dirty="0">
                <a:latin typeface="Arial Unicode MS"/>
                <a:cs typeface="Arial Unicode MS"/>
              </a:rPr>
              <a:t>peor </a:t>
            </a:r>
            <a:r>
              <a:rPr sz="800" spc="15" dirty="0">
                <a:latin typeface="Arial Unicode MS"/>
                <a:cs typeface="Arial Unicode MS"/>
              </a:rPr>
              <a:t>escenario </a:t>
            </a:r>
            <a:r>
              <a:rPr sz="800" spc="25" dirty="0">
                <a:latin typeface="Arial Unicode MS"/>
                <a:cs typeface="Arial Unicode MS"/>
              </a:rPr>
              <a:t>para </a:t>
            </a:r>
            <a:r>
              <a:rPr sz="800" spc="30" dirty="0">
                <a:latin typeface="Arial Unicode MS"/>
                <a:cs typeface="Arial Unicode MS"/>
              </a:rPr>
              <a:t>una </a:t>
            </a:r>
            <a:r>
              <a:rPr sz="800" spc="20" dirty="0">
                <a:latin typeface="Arial Unicode MS"/>
                <a:cs typeface="Arial Unicode MS"/>
              </a:rPr>
              <a:t>falla </a:t>
            </a:r>
            <a:r>
              <a:rPr sz="800" spc="30" dirty="0">
                <a:latin typeface="Arial Unicode MS"/>
                <a:cs typeface="Arial Unicode MS"/>
              </a:rPr>
              <a:t>externa ocurre </a:t>
            </a:r>
            <a:r>
              <a:rPr sz="800" spc="25" dirty="0">
                <a:latin typeface="Arial Unicode MS"/>
                <a:cs typeface="Arial Unicode MS"/>
              </a:rPr>
              <a:t>cuando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-60" dirty="0">
                <a:latin typeface="Arial Unicode MS"/>
                <a:cs typeface="Arial Unicode MS"/>
              </a:rPr>
              <a:t>CT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2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circuito derivado </a:t>
            </a:r>
            <a:r>
              <a:rPr sz="800" spc="20" dirty="0">
                <a:latin typeface="Arial Unicode MS"/>
                <a:cs typeface="Arial Unicode MS"/>
              </a:rPr>
              <a:t>con falla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25" dirty="0">
                <a:latin typeface="Arial Unicode MS"/>
                <a:cs typeface="Arial Unicode MS"/>
              </a:rPr>
              <a:t>satura </a:t>
            </a:r>
            <a:r>
              <a:rPr sz="800" spc="30" dirty="0">
                <a:latin typeface="Arial Unicode MS"/>
                <a:cs typeface="Arial Unicode MS"/>
              </a:rPr>
              <a:t>completamente, </a:t>
            </a:r>
            <a:r>
              <a:rPr sz="800" spc="35" dirty="0">
                <a:latin typeface="Arial Unicode MS"/>
                <a:cs typeface="Arial Unicode MS"/>
              </a:rPr>
              <a:t>mientras </a:t>
            </a:r>
            <a:r>
              <a:rPr sz="800" spc="30" dirty="0">
                <a:latin typeface="Arial Unicode MS"/>
                <a:cs typeface="Arial Unicode MS"/>
              </a:rPr>
              <a:t>que </a:t>
            </a:r>
            <a:r>
              <a:rPr sz="800" spc="15" dirty="0">
                <a:latin typeface="Arial Unicode MS"/>
                <a:cs typeface="Arial Unicode MS"/>
              </a:rPr>
              <a:t>los </a:t>
            </a:r>
            <a:r>
              <a:rPr sz="800" spc="35" dirty="0">
                <a:latin typeface="Arial Unicode MS"/>
                <a:cs typeface="Arial Unicode MS"/>
              </a:rPr>
              <a:t>otros </a:t>
            </a:r>
            <a:r>
              <a:rPr sz="800" spc="-60" dirty="0">
                <a:latin typeface="Arial Unicode MS"/>
                <a:cs typeface="Arial Unicode MS"/>
              </a:rPr>
              <a:t>CT </a:t>
            </a:r>
            <a:r>
              <a:rPr sz="800" spc="25" dirty="0">
                <a:latin typeface="Arial Unicode MS"/>
                <a:cs typeface="Arial Unicode MS"/>
              </a:rPr>
              <a:t>permanecen insaturados. </a:t>
            </a:r>
            <a:r>
              <a:rPr sz="800" spc="-10" dirty="0">
                <a:latin typeface="Arial Unicode MS"/>
                <a:cs typeface="Arial Unicode MS"/>
              </a:rPr>
              <a:t>Esta 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situación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30" dirty="0">
                <a:latin typeface="Arial Unicode MS"/>
                <a:cs typeface="Arial Unicode MS"/>
              </a:rPr>
              <a:t>ilustra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40" dirty="0">
                <a:latin typeface="Arial Unicode MS"/>
                <a:cs typeface="Arial Unicode MS"/>
              </a:rPr>
              <a:t>figura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0" dirty="0">
                <a:latin typeface="Arial Unicode MS"/>
                <a:cs typeface="Arial Unicode MS"/>
              </a:rPr>
              <a:t>diapositiva, </a:t>
            </a:r>
            <a:r>
              <a:rPr sz="800" spc="35" dirty="0">
                <a:latin typeface="Arial Unicode MS"/>
                <a:cs typeface="Arial Unicode MS"/>
              </a:rPr>
              <a:t>donde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impedancia de magnetización del </a:t>
            </a:r>
            <a:r>
              <a:rPr sz="800" spc="-60" dirty="0">
                <a:latin typeface="Arial Unicode MS"/>
                <a:cs typeface="Arial Unicode MS"/>
              </a:rPr>
              <a:t>TC </a:t>
            </a:r>
            <a:r>
              <a:rPr sz="800" spc="35" dirty="0">
                <a:latin typeface="Arial Unicode MS"/>
                <a:cs typeface="Arial Unicode MS"/>
              </a:rPr>
              <a:t>completamente 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saturado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convierte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cortocircuito.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conexión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paralelo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CT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insaturados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entrega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igual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30" dirty="0">
                <a:latin typeface="Arial Unicode MS"/>
                <a:cs typeface="Arial Unicode MS"/>
              </a:rPr>
              <a:t>corriente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20" dirty="0">
                <a:latin typeface="Arial Unicode MS"/>
                <a:cs typeface="Arial Unicode MS"/>
              </a:rPr>
              <a:t>falla secundaria </a:t>
            </a:r>
            <a:r>
              <a:rPr sz="800" spc="30" dirty="0">
                <a:latin typeface="Arial Unicode MS"/>
                <a:cs typeface="Arial Unicode MS"/>
              </a:rPr>
              <a:t>total, que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25" dirty="0">
                <a:latin typeface="Arial Unicode MS"/>
                <a:cs typeface="Arial Unicode MS"/>
              </a:rPr>
              <a:t>divide en </a:t>
            </a:r>
            <a:r>
              <a:rPr sz="800" spc="20" dirty="0">
                <a:latin typeface="Arial Unicode MS"/>
                <a:cs typeface="Arial Unicode MS"/>
              </a:rPr>
              <a:t>dos </a:t>
            </a:r>
            <a:r>
              <a:rPr sz="800" spc="25" dirty="0">
                <a:latin typeface="Arial Unicode MS"/>
                <a:cs typeface="Arial Unicode MS"/>
              </a:rPr>
              <a:t>componentes: </a:t>
            </a:r>
            <a:r>
              <a:rPr sz="800" spc="45" dirty="0">
                <a:latin typeface="Arial Unicode MS"/>
                <a:cs typeface="Arial Unicode MS"/>
              </a:rPr>
              <a:t>un </a:t>
            </a:r>
            <a:r>
              <a:rPr sz="800" spc="35" dirty="0">
                <a:latin typeface="Arial Unicode MS"/>
                <a:cs typeface="Arial Unicode MS"/>
              </a:rPr>
              <a:t>componente </a:t>
            </a:r>
            <a:r>
              <a:rPr sz="800" spc="25" dirty="0">
                <a:latin typeface="Arial Unicode MS"/>
                <a:cs typeface="Arial Unicode MS"/>
              </a:rPr>
              <a:t>fluye </a:t>
            </a:r>
            <a:r>
              <a:rPr sz="800" dirty="0">
                <a:latin typeface="Arial Unicode MS"/>
                <a:cs typeface="Arial Unicode MS"/>
              </a:rPr>
              <a:t>a </a:t>
            </a:r>
            <a:r>
              <a:rPr sz="800" spc="20" dirty="0">
                <a:latin typeface="Arial Unicode MS"/>
                <a:cs typeface="Arial Unicode MS"/>
              </a:rPr>
              <a:t>través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-60" dirty="0">
                <a:latin typeface="Arial Unicode MS"/>
                <a:cs typeface="Arial Unicode MS"/>
              </a:rPr>
              <a:t>CT </a:t>
            </a:r>
            <a:r>
              <a:rPr sz="800" spc="-5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saturado </a:t>
            </a:r>
            <a:r>
              <a:rPr sz="800" spc="5" dirty="0">
                <a:latin typeface="Arial Unicode MS"/>
                <a:cs typeface="Arial Unicode MS"/>
              </a:rPr>
              <a:t>y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50" dirty="0">
                <a:latin typeface="Arial Unicode MS"/>
                <a:cs typeface="Arial Unicode MS"/>
              </a:rPr>
              <a:t>otro </a:t>
            </a:r>
            <a:r>
              <a:rPr sz="800" spc="30" dirty="0">
                <a:latin typeface="Arial Unicode MS"/>
                <a:cs typeface="Arial Unicode MS"/>
              </a:rPr>
              <a:t>componente, que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30" dirty="0">
                <a:latin typeface="Arial Unicode MS"/>
                <a:cs typeface="Arial Unicode MS"/>
              </a:rPr>
              <a:t>una corriente </a:t>
            </a:r>
            <a:r>
              <a:rPr sz="800" spc="20" dirty="0">
                <a:latin typeface="Arial Unicode MS"/>
                <a:cs typeface="Arial Unicode MS"/>
              </a:rPr>
              <a:t>diferencial, </a:t>
            </a:r>
            <a:r>
              <a:rPr sz="800" spc="25" dirty="0">
                <a:latin typeface="Arial Unicode MS"/>
                <a:cs typeface="Arial Unicode MS"/>
              </a:rPr>
              <a:t>fluye </a:t>
            </a:r>
            <a:r>
              <a:rPr sz="800" dirty="0">
                <a:latin typeface="Arial Unicode MS"/>
                <a:cs typeface="Arial Unicode MS"/>
              </a:rPr>
              <a:t>a </a:t>
            </a:r>
            <a:r>
              <a:rPr sz="800" spc="20" dirty="0">
                <a:latin typeface="Arial Unicode MS"/>
                <a:cs typeface="Arial Unicode MS"/>
              </a:rPr>
              <a:t>través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35" dirty="0">
                <a:latin typeface="Arial Unicode MS"/>
                <a:cs typeface="Arial Unicode MS"/>
              </a:rPr>
              <a:t>rama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15" dirty="0">
                <a:latin typeface="Arial Unicode MS"/>
                <a:cs typeface="Arial Unicode MS"/>
              </a:rPr>
              <a:t>relé: la ecuación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muestra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diapositiva,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sus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cantidades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definen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siguiente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manera: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2054" y="6181899"/>
            <a:ext cx="5387340" cy="41036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-50" dirty="0">
                <a:latin typeface="Verdana"/>
                <a:cs typeface="Verdana"/>
              </a:rPr>
              <a:t>I</a:t>
            </a:r>
            <a:r>
              <a:rPr sz="600" i="1" spc="-50" dirty="0">
                <a:latin typeface="Verdana"/>
                <a:cs typeface="Verdana"/>
              </a:rPr>
              <a:t>D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es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la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corriente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diferencial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10" dirty="0">
                <a:latin typeface="Arial Unicode MS"/>
                <a:cs typeface="Arial Unicode MS"/>
              </a:rPr>
              <a:t>causada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55" dirty="0">
                <a:latin typeface="Arial Unicode MS"/>
                <a:cs typeface="Arial Unicode MS"/>
              </a:rPr>
              <a:t>por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el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-70" dirty="0">
                <a:latin typeface="Arial Unicode MS"/>
                <a:cs typeface="Arial Unicode MS"/>
              </a:rPr>
              <a:t>CT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saturado</a:t>
            </a:r>
            <a:endParaRPr sz="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50">
              <a:latin typeface="Arial Unicode MS"/>
              <a:cs typeface="Arial Unicode MS"/>
            </a:endParaRPr>
          </a:p>
          <a:p>
            <a:pPr marL="12700"/>
            <a:r>
              <a:rPr sz="900" i="1" spc="-45" dirty="0">
                <a:latin typeface="Verdana"/>
                <a:cs typeface="Verdana"/>
              </a:rPr>
              <a:t>R</a:t>
            </a:r>
            <a:r>
              <a:rPr sz="650" i="1" spc="-45" dirty="0">
                <a:latin typeface="Verdana"/>
                <a:cs typeface="Verdana"/>
              </a:rPr>
              <a:t>L</a:t>
            </a:r>
            <a:r>
              <a:rPr sz="650" i="1" spc="-60" dirty="0">
                <a:latin typeface="Verdana"/>
                <a:cs typeface="Verdana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es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20" dirty="0">
                <a:latin typeface="Arial Unicode MS"/>
                <a:cs typeface="Arial Unicode MS"/>
              </a:rPr>
              <a:t>resistencia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los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conductores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que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conectan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el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-70" dirty="0">
                <a:latin typeface="Arial Unicode MS"/>
                <a:cs typeface="Arial Unicode MS"/>
              </a:rPr>
              <a:t>CT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saturado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con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45" dirty="0">
                <a:latin typeface="Arial Unicode MS"/>
                <a:cs typeface="Arial Unicode MS"/>
              </a:rPr>
              <a:t>unión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sumadora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los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-70" dirty="0">
                <a:latin typeface="Arial Unicode MS"/>
                <a:cs typeface="Arial Unicode MS"/>
              </a:rPr>
              <a:t>CT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3456" y="6945955"/>
            <a:ext cx="5650230" cy="19748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40665">
              <a:spcBef>
                <a:spcPts val="135"/>
              </a:spcBef>
            </a:pPr>
            <a:r>
              <a:rPr sz="850" i="1" spc="-20" dirty="0">
                <a:latin typeface="Verdana"/>
                <a:cs typeface="Verdana"/>
              </a:rPr>
              <a:t>R</a:t>
            </a:r>
            <a:r>
              <a:rPr sz="550" i="1" spc="-20" dirty="0">
                <a:latin typeface="Verdana"/>
                <a:cs typeface="Verdana"/>
              </a:rPr>
              <a:t>Connecticut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resistencia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secundaria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65" dirty="0">
                <a:latin typeface="Arial Unicode MS"/>
                <a:cs typeface="Arial Unicode MS"/>
              </a:rPr>
              <a:t>CT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saturado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241300" marR="68580">
              <a:lnSpc>
                <a:spcPct val="116500"/>
              </a:lnSpc>
            </a:pPr>
            <a:r>
              <a:rPr sz="850" i="1" spc="-55" dirty="0">
                <a:latin typeface="Verdana"/>
                <a:cs typeface="Verdana"/>
              </a:rPr>
              <a:t>R</a:t>
            </a:r>
            <a:r>
              <a:rPr sz="550" i="1" spc="-55" dirty="0">
                <a:latin typeface="Verdana"/>
                <a:cs typeface="Verdana"/>
              </a:rPr>
              <a:t>R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resistencia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elemento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relé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más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resistencia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conductor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desde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unión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sumadora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los </a:t>
            </a:r>
            <a:r>
              <a:rPr sz="850" spc="-220" dirty="0">
                <a:latin typeface="Arial Unicode MS"/>
                <a:cs typeface="Arial Unicode MS"/>
              </a:rPr>
              <a:t> </a:t>
            </a:r>
            <a:r>
              <a:rPr sz="850" spc="-65" dirty="0">
                <a:latin typeface="Arial Unicode MS"/>
                <a:cs typeface="Arial Unicode MS"/>
              </a:rPr>
              <a:t>TC</a:t>
            </a:r>
            <a:r>
              <a:rPr sz="850" spc="-2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al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relé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800">
              <a:latin typeface="Arial Unicode MS"/>
              <a:cs typeface="Arial Unicode MS"/>
            </a:endParaRPr>
          </a:p>
          <a:p>
            <a:pPr marL="241300"/>
            <a:r>
              <a:rPr sz="800" i="1" spc="-70" dirty="0">
                <a:latin typeface="Verdana"/>
                <a:cs typeface="Verdana"/>
              </a:rPr>
              <a:t>I</a:t>
            </a:r>
            <a:r>
              <a:rPr sz="800" i="1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externa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(en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amperios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primarios)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850">
              <a:latin typeface="Arial Unicode MS"/>
              <a:cs typeface="Arial Unicode MS"/>
            </a:endParaRPr>
          </a:p>
          <a:p>
            <a:pPr marL="12700">
              <a:spcBef>
                <a:spcPts val="5"/>
              </a:spcBef>
            </a:pPr>
            <a:r>
              <a:rPr sz="700" spc="-10" dirty="0">
                <a:latin typeface="Arial Unicode MS"/>
                <a:cs typeface="Arial Unicode MS"/>
              </a:rPr>
              <a:t>Esta </a:t>
            </a:r>
            <a:r>
              <a:rPr sz="700" spc="10" dirty="0">
                <a:latin typeface="Arial Unicode MS"/>
                <a:cs typeface="Arial Unicode MS"/>
              </a:rPr>
              <a:t>falsa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corriente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puede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provocar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funcionamiento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relé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y,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tanto,</a:t>
            </a:r>
            <a:r>
              <a:rPr sz="700" spc="-5" dirty="0">
                <a:latin typeface="Arial Unicode MS"/>
                <a:cs typeface="Arial Unicode MS"/>
              </a:rPr>
              <a:t> es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riesgo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seguridad.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endParaRPr sz="700">
              <a:latin typeface="Arial Unicode MS"/>
              <a:cs typeface="Arial Unicode MS"/>
            </a:endParaRPr>
          </a:p>
          <a:p>
            <a:pPr marL="12700">
              <a:spcBef>
                <a:spcPts val="195"/>
              </a:spcBef>
            </a:pPr>
            <a:r>
              <a:rPr sz="850" spc="-15" dirty="0">
                <a:latin typeface="Arial Unicode MS"/>
                <a:cs typeface="Arial Unicode MS"/>
              </a:rPr>
              <a:t>La </a:t>
            </a:r>
            <a:r>
              <a:rPr sz="850" spc="15" dirty="0">
                <a:latin typeface="Arial Unicode MS"/>
                <a:cs typeface="Arial Unicode MS"/>
              </a:rPr>
              <a:t>ecuación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muestra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que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aumentar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resistencia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rama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relé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(</a:t>
            </a:r>
            <a:r>
              <a:rPr sz="850" i="1" spc="-45" dirty="0">
                <a:latin typeface="Verdana"/>
                <a:cs typeface="Verdana"/>
              </a:rPr>
              <a:t>R</a:t>
            </a:r>
            <a:r>
              <a:rPr sz="600" i="1" spc="-45" dirty="0">
                <a:latin typeface="Verdana"/>
                <a:cs typeface="Verdana"/>
              </a:rPr>
              <a:t>R</a:t>
            </a:r>
            <a:r>
              <a:rPr sz="850" spc="-45" dirty="0">
                <a:latin typeface="Arial Unicode MS"/>
                <a:cs typeface="Arial Unicode MS"/>
              </a:rPr>
              <a:t>)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circuito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disminuyendo</a:t>
            </a:r>
            <a:endParaRPr sz="850">
              <a:latin typeface="Arial Unicode MS"/>
              <a:cs typeface="Arial Unicode MS"/>
            </a:endParaRPr>
          </a:p>
          <a:p>
            <a:pPr marL="12700" marR="144145">
              <a:lnSpc>
                <a:spcPts val="1190"/>
              </a:lnSpc>
              <a:spcBef>
                <a:spcPts val="65"/>
              </a:spcBef>
            </a:pP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valores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resistencia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cable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(</a:t>
            </a:r>
            <a:r>
              <a:rPr sz="800" i="1" spc="-35" dirty="0">
                <a:latin typeface="Verdana"/>
                <a:cs typeface="Verdana"/>
              </a:rPr>
              <a:t>R</a:t>
            </a:r>
            <a:r>
              <a:rPr sz="550" i="1" spc="-35" dirty="0">
                <a:latin typeface="Verdana"/>
                <a:cs typeface="Verdana"/>
              </a:rPr>
              <a:t>L</a:t>
            </a:r>
            <a:r>
              <a:rPr sz="800" spc="-35" dirty="0">
                <a:latin typeface="Arial Unicode MS"/>
                <a:cs typeface="Arial Unicode MS"/>
              </a:rPr>
              <a:t>)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resistencia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secundaria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CT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(</a:t>
            </a:r>
            <a:r>
              <a:rPr sz="800" i="1" spc="-25" dirty="0">
                <a:latin typeface="Verdana"/>
                <a:cs typeface="Verdana"/>
              </a:rPr>
              <a:t>R</a:t>
            </a:r>
            <a:r>
              <a:rPr sz="550" i="1" spc="-25" dirty="0">
                <a:latin typeface="Verdana"/>
                <a:cs typeface="Verdana"/>
              </a:rPr>
              <a:t>Connecticut</a:t>
            </a:r>
            <a:r>
              <a:rPr sz="800" spc="-25" dirty="0">
                <a:latin typeface="Arial Unicode MS"/>
                <a:cs typeface="Arial Unicode MS"/>
              </a:rPr>
              <a:t>)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reduce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esta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diferencial.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A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-5" dirty="0">
                <a:latin typeface="Arial Unicode MS"/>
                <a:cs typeface="Arial Unicode MS"/>
              </a:rPr>
              <a:t>veces,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TC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están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paralelo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caja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conexiones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sumadora,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único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par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conductores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150"/>
              </a:spcBef>
            </a:pPr>
            <a:r>
              <a:rPr sz="800" spc="20" dirty="0">
                <a:latin typeface="Arial Unicode MS"/>
                <a:cs typeface="Arial Unicode MS"/>
              </a:rPr>
              <a:t>llevado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gabinete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control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subestación.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Por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lo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general,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recomienda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esta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caja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conexiones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sumadora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229"/>
              </a:spcBef>
            </a:pPr>
            <a:r>
              <a:rPr sz="800" spc="15" dirty="0">
                <a:latin typeface="Arial Unicode MS"/>
                <a:cs typeface="Arial Unicode MS"/>
              </a:rPr>
              <a:t>esté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ubicada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0" dirty="0">
                <a:latin typeface="Arial Unicode MS"/>
                <a:cs typeface="Arial Unicode MS"/>
              </a:rPr>
              <a:t>punto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cercano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equidistante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cada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CT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minimizar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valor</a:t>
            </a:r>
            <a:r>
              <a:rPr sz="800" spc="-10" dirty="0">
                <a:latin typeface="Arial Unicode MS"/>
                <a:cs typeface="Arial Unicode MS"/>
              </a:rPr>
              <a:t> de</a:t>
            </a:r>
            <a:r>
              <a:rPr sz="800" i="1" spc="-10" dirty="0">
                <a:latin typeface="Verdana"/>
                <a:cs typeface="Verdana"/>
              </a:rPr>
              <a:t>R</a:t>
            </a:r>
            <a:r>
              <a:rPr sz="550" i="1" spc="-10" dirty="0">
                <a:latin typeface="Verdana"/>
                <a:cs typeface="Verdana"/>
              </a:rPr>
              <a:t>L</a:t>
            </a:r>
            <a:r>
              <a:rPr sz="800" spc="-10" dirty="0">
                <a:latin typeface="Arial Unicode MS"/>
                <a:cs typeface="Arial Unicode MS"/>
              </a:rPr>
              <a:t>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1523" y="9409430"/>
            <a:ext cx="12338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Arial Unicode MS"/>
                <a:cs typeface="Arial Unicode MS"/>
              </a:rPr>
              <a:t>PROT4xx_BusProtection_r3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70188" y="9466581"/>
            <a:ext cx="17653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latin typeface="Arial Unicode MS"/>
                <a:cs typeface="Arial Unicode MS"/>
              </a:rPr>
              <a:t>dieciséis</a:t>
            </a:r>
            <a:endParaRPr sz="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16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1" y="4809991"/>
            <a:ext cx="5653405" cy="18235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3035">
              <a:lnSpc>
                <a:spcPct val="146700"/>
              </a:lnSpc>
              <a:spcBef>
                <a:spcPts val="100"/>
              </a:spcBef>
            </a:pPr>
            <a:r>
              <a:rPr sz="750" spc="2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sobrecorriente </a:t>
            </a:r>
            <a:r>
              <a:rPr sz="750" spc="25" dirty="0">
                <a:latin typeface="Arial Unicode MS"/>
                <a:cs typeface="Arial Unicode MS"/>
              </a:rPr>
              <a:t>diferencial simple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25" dirty="0">
                <a:latin typeface="Arial Unicode MS"/>
                <a:cs typeface="Arial Unicode MS"/>
              </a:rPr>
              <a:t>intrínsecamente </a:t>
            </a:r>
            <a:r>
              <a:rPr sz="750" spc="20" dirty="0">
                <a:latin typeface="Arial Unicode MS"/>
                <a:cs typeface="Arial Unicode MS"/>
              </a:rPr>
              <a:t>seguro. </a:t>
            </a:r>
            <a:r>
              <a:rPr sz="750" spc="-5" dirty="0">
                <a:latin typeface="Arial Unicode MS"/>
                <a:cs typeface="Arial Unicode MS"/>
              </a:rPr>
              <a:t>Los </a:t>
            </a:r>
            <a:r>
              <a:rPr sz="750" spc="35" dirty="0">
                <a:latin typeface="Arial Unicode MS"/>
                <a:cs typeface="Arial Unicode MS"/>
              </a:rPr>
              <a:t>métodos </a:t>
            </a:r>
            <a:r>
              <a:rPr sz="750" spc="20" dirty="0">
                <a:latin typeface="Arial Unicode MS"/>
                <a:cs typeface="Arial Unicode MS"/>
              </a:rPr>
              <a:t>descritos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diapositiva </a:t>
            </a:r>
            <a:r>
              <a:rPr sz="750" spc="2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mejoran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seguridad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primer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método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tiene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desventaja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reducir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sensibilidad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internas. </a:t>
            </a:r>
            <a:r>
              <a:rPr sz="750" spc="5" dirty="0">
                <a:latin typeface="Arial Unicode MS"/>
                <a:cs typeface="Arial Unicode MS"/>
              </a:rPr>
              <a:t>Para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5" dirty="0">
                <a:latin typeface="Arial Unicode MS"/>
                <a:cs typeface="Arial Unicode MS"/>
              </a:rPr>
              <a:t>segundo </a:t>
            </a:r>
            <a:r>
              <a:rPr sz="750" spc="35" dirty="0">
                <a:latin typeface="Arial Unicode MS"/>
                <a:cs typeface="Arial Unicode MS"/>
              </a:rPr>
              <a:t>método,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35" dirty="0">
                <a:latin typeface="Arial Unicode MS"/>
                <a:cs typeface="Arial Unicode MS"/>
              </a:rPr>
              <a:t>retardo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40" dirty="0">
                <a:latin typeface="Arial Unicode MS"/>
                <a:cs typeface="Arial Unicode MS"/>
              </a:rPr>
              <a:t>tiempo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25" dirty="0">
                <a:latin typeface="Arial Unicode MS"/>
                <a:cs typeface="Arial Unicode MS"/>
              </a:rPr>
              <a:t>debe configurarse para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5" dirty="0">
                <a:latin typeface="Arial Unicode MS"/>
                <a:cs typeface="Arial Unicode MS"/>
              </a:rPr>
              <a:t>pase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20" dirty="0">
                <a:latin typeface="Arial Unicode MS"/>
                <a:cs typeface="Arial Unicode MS"/>
              </a:rPr>
              <a:t>través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10" dirty="0">
                <a:latin typeface="Arial Unicode MS"/>
                <a:cs typeface="Arial Unicode MS"/>
              </a:rPr>
              <a:t>causada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saturación del </a:t>
            </a:r>
            <a:r>
              <a:rPr sz="750" spc="-55" dirty="0">
                <a:latin typeface="Arial Unicode MS"/>
                <a:cs typeface="Arial Unicode MS"/>
              </a:rPr>
              <a:t>CT </a:t>
            </a:r>
            <a:r>
              <a:rPr sz="750" spc="20" dirty="0">
                <a:latin typeface="Arial Unicode MS"/>
                <a:cs typeface="Arial Unicode MS"/>
              </a:rPr>
              <a:t>hasta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0" dirty="0">
                <a:latin typeface="Arial Unicode MS"/>
                <a:cs typeface="Arial Unicode MS"/>
              </a:rPr>
              <a:t>recupere.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15" dirty="0">
                <a:latin typeface="Arial Unicode MS"/>
                <a:cs typeface="Arial Unicode MS"/>
              </a:rPr>
              <a:t>desventaja aquí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15" dirty="0">
                <a:latin typeface="Arial Unicode MS"/>
                <a:cs typeface="Arial Unicode MS"/>
              </a:rPr>
              <a:t>la velocidad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operación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sacrifica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por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seguridad.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37500"/>
              </a:lnSpc>
            </a:pPr>
            <a:r>
              <a:rPr sz="800" spc="-35" dirty="0">
                <a:latin typeface="Arial Unicode MS"/>
                <a:cs typeface="Arial Unicode MS"/>
              </a:rPr>
              <a:t>El </a:t>
            </a:r>
            <a:r>
              <a:rPr sz="800" spc="30" dirty="0">
                <a:latin typeface="Arial Unicode MS"/>
                <a:cs typeface="Arial Unicode MS"/>
              </a:rPr>
              <a:t>tercer </a:t>
            </a:r>
            <a:r>
              <a:rPr sz="800" spc="45" dirty="0">
                <a:latin typeface="Arial Unicode MS"/>
                <a:cs typeface="Arial Unicode MS"/>
              </a:rPr>
              <a:t>método </a:t>
            </a:r>
            <a:r>
              <a:rPr sz="800" spc="25" dirty="0">
                <a:latin typeface="Arial Unicode MS"/>
                <a:cs typeface="Arial Unicode MS"/>
              </a:rPr>
              <a:t>implica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20" dirty="0">
                <a:latin typeface="Arial Unicode MS"/>
                <a:cs typeface="Arial Unicode MS"/>
              </a:rPr>
              <a:t>uso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35" dirty="0">
                <a:latin typeface="Arial Unicode MS"/>
                <a:cs typeface="Arial Unicode MS"/>
              </a:rPr>
              <a:t>elemento </a:t>
            </a:r>
            <a:r>
              <a:rPr sz="800" spc="25" dirty="0">
                <a:latin typeface="Arial Unicode MS"/>
                <a:cs typeface="Arial Unicode MS"/>
              </a:rPr>
              <a:t>diferencial en </a:t>
            </a:r>
            <a:r>
              <a:rPr sz="800" spc="15" dirty="0">
                <a:latin typeface="Arial Unicode MS"/>
                <a:cs typeface="Arial Unicode MS"/>
              </a:rPr>
              <a:t>serie </a:t>
            </a:r>
            <a:r>
              <a:rPr sz="800" spc="20" dirty="0">
                <a:latin typeface="Arial Unicode MS"/>
                <a:cs typeface="Arial Unicode MS"/>
              </a:rPr>
              <a:t>con </a:t>
            </a:r>
            <a:r>
              <a:rPr sz="800" spc="30" dirty="0">
                <a:latin typeface="Arial Unicode MS"/>
                <a:cs typeface="Arial Unicode MS"/>
              </a:rPr>
              <a:t>una </a:t>
            </a:r>
            <a:r>
              <a:rPr sz="800" spc="25" dirty="0">
                <a:latin typeface="Arial Unicode MS"/>
                <a:cs typeface="Arial Unicode MS"/>
              </a:rPr>
              <a:t>impedancia </a:t>
            </a:r>
            <a:r>
              <a:rPr sz="800" spc="30" dirty="0">
                <a:latin typeface="Arial Unicode MS"/>
                <a:cs typeface="Arial Unicode MS"/>
              </a:rPr>
              <a:t>dimensionada </a:t>
            </a:r>
            <a:r>
              <a:rPr sz="800" spc="25" dirty="0">
                <a:latin typeface="Arial Unicode MS"/>
                <a:cs typeface="Arial Unicode MS"/>
              </a:rPr>
              <a:t>para </a:t>
            </a:r>
            <a:r>
              <a:rPr sz="800" spc="30" dirty="0">
                <a:latin typeface="Arial Unicode MS"/>
                <a:cs typeface="Arial Unicode MS"/>
              </a:rPr>
              <a:t>reducir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 que </a:t>
            </a:r>
            <a:r>
              <a:rPr sz="800" spc="25" dirty="0">
                <a:latin typeface="Arial Unicode MS"/>
                <a:cs typeface="Arial Unicode MS"/>
              </a:rPr>
              <a:t>fluye en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45" dirty="0">
                <a:latin typeface="Arial Unicode MS"/>
                <a:cs typeface="Arial Unicode MS"/>
              </a:rPr>
              <a:t>ruta </a:t>
            </a:r>
            <a:r>
              <a:rPr sz="800" spc="25" dirty="0">
                <a:latin typeface="Arial Unicode MS"/>
                <a:cs typeface="Arial Unicode MS"/>
              </a:rPr>
              <a:t>de operación diferencial </a:t>
            </a:r>
            <a:r>
              <a:rPr sz="800" spc="40" dirty="0">
                <a:latin typeface="Arial Unicode MS"/>
                <a:cs typeface="Arial Unicode MS"/>
              </a:rPr>
              <a:t>durante </a:t>
            </a:r>
            <a:r>
              <a:rPr sz="800" spc="30" dirty="0">
                <a:latin typeface="Arial Unicode MS"/>
                <a:cs typeface="Arial Unicode MS"/>
              </a:rPr>
              <a:t>una </a:t>
            </a:r>
            <a:r>
              <a:rPr sz="800" spc="20" dirty="0">
                <a:latin typeface="Arial Unicode MS"/>
                <a:cs typeface="Arial Unicode MS"/>
              </a:rPr>
              <a:t>falla </a:t>
            </a:r>
            <a:r>
              <a:rPr sz="800" spc="30" dirty="0">
                <a:latin typeface="Arial Unicode MS"/>
                <a:cs typeface="Arial Unicode MS"/>
              </a:rPr>
              <a:t>externa </a:t>
            </a:r>
            <a:r>
              <a:rPr sz="800" spc="50" dirty="0">
                <a:latin typeface="Arial Unicode MS"/>
                <a:cs typeface="Arial Unicode MS"/>
              </a:rPr>
              <a:t>por </a:t>
            </a:r>
            <a:r>
              <a:rPr sz="800" spc="25" dirty="0">
                <a:latin typeface="Arial Unicode MS"/>
                <a:cs typeface="Arial Unicode MS"/>
              </a:rPr>
              <a:t>debajo de </a:t>
            </a:r>
            <a:r>
              <a:rPr sz="800" spc="15" dirty="0">
                <a:latin typeface="Arial Unicode MS"/>
                <a:cs typeface="Arial Unicode MS"/>
              </a:rPr>
              <a:t>la activación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sobrecorriente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más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margen.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Esta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impedancia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generalmente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lo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suficientemente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pequeña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como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interna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no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resulte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desarrollo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voltajes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significativamente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altos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circuito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45" dirty="0">
                <a:latin typeface="Arial Unicode MS"/>
                <a:cs typeface="Arial Unicode MS"/>
              </a:rPr>
              <a:t>TC.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61" y="6791215"/>
            <a:ext cx="51238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-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enfoques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tradicionales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utilizan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sobrecorriente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reducir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costo.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Sin </a:t>
            </a:r>
            <a:r>
              <a:rPr sz="750" spc="30" dirty="0">
                <a:latin typeface="Arial Unicode MS"/>
                <a:cs typeface="Arial Unicode MS"/>
              </a:rPr>
              <a:t>embargo,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análisis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ingeniería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requerido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aplicar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compensa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su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bajo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costo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percibido.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No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recomendamos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 esquema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sobrecorriente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30" dirty="0">
                <a:latin typeface="Arial Unicode MS"/>
                <a:cs typeface="Arial Unicode MS"/>
              </a:rPr>
              <a:t>debido </a:t>
            </a:r>
            <a:r>
              <a:rPr sz="750" spc="15" dirty="0">
                <a:latin typeface="Arial Unicode MS"/>
                <a:cs typeface="Arial Unicode MS"/>
              </a:rPr>
              <a:t>al </a:t>
            </a:r>
            <a:r>
              <a:rPr sz="750" spc="20" dirty="0">
                <a:latin typeface="Arial Unicode MS"/>
                <a:cs typeface="Arial Unicode MS"/>
              </a:rPr>
              <a:t>costo </a:t>
            </a:r>
            <a:r>
              <a:rPr sz="750" spc="30" dirty="0">
                <a:latin typeface="Arial Unicode MS"/>
                <a:cs typeface="Arial Unicode MS"/>
              </a:rPr>
              <a:t>relativamente </a:t>
            </a:r>
            <a:r>
              <a:rPr sz="750" spc="25" dirty="0">
                <a:latin typeface="Arial Unicode MS"/>
                <a:cs typeface="Arial Unicode MS"/>
              </a:rPr>
              <a:t>bajo de </a:t>
            </a:r>
            <a:r>
              <a:rPr sz="750" spc="15" dirty="0">
                <a:latin typeface="Arial Unicode MS"/>
                <a:cs typeface="Arial Unicode MS"/>
              </a:rPr>
              <a:t>los relés </a:t>
            </a:r>
            <a:r>
              <a:rPr sz="750" spc="25" dirty="0">
                <a:latin typeface="Arial Unicode MS"/>
                <a:cs typeface="Arial Unicode MS"/>
              </a:rPr>
              <a:t>de protección de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2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multifunción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modernos.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17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59" y="4811261"/>
            <a:ext cx="5656580" cy="17443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100"/>
              </a:spcBef>
            </a:pPr>
            <a:r>
              <a:rPr sz="800" spc="-35" dirty="0">
                <a:latin typeface="Arial Unicode MS"/>
                <a:cs typeface="Arial Unicode MS"/>
              </a:rPr>
              <a:t>El </a:t>
            </a:r>
            <a:r>
              <a:rPr sz="800" spc="35" dirty="0">
                <a:latin typeface="Arial Unicode MS"/>
                <a:cs typeface="Arial Unicode MS"/>
              </a:rPr>
              <a:t>criterio </a:t>
            </a:r>
            <a:r>
              <a:rPr sz="800" spc="25" dirty="0">
                <a:latin typeface="Arial Unicode MS"/>
                <a:cs typeface="Arial Unicode MS"/>
              </a:rPr>
              <a:t>para evitar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saturación para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35" dirty="0">
                <a:latin typeface="Arial Unicode MS"/>
                <a:cs typeface="Arial Unicode MS"/>
              </a:rPr>
              <a:t>máxima </a:t>
            </a:r>
            <a:r>
              <a:rPr sz="800" spc="20" dirty="0">
                <a:latin typeface="Arial Unicode MS"/>
                <a:cs typeface="Arial Unicode MS"/>
              </a:rPr>
              <a:t>falla </a:t>
            </a:r>
            <a:r>
              <a:rPr sz="800" spc="30" dirty="0">
                <a:latin typeface="Arial Unicode MS"/>
                <a:cs typeface="Arial Unicode MS"/>
              </a:rPr>
              <a:t>externa </a:t>
            </a:r>
            <a:r>
              <a:rPr sz="800" spc="25" dirty="0">
                <a:latin typeface="Arial Unicode MS"/>
                <a:cs typeface="Arial Unicode MS"/>
              </a:rPr>
              <a:t>asimétrica </a:t>
            </a:r>
            <a:r>
              <a:rPr sz="800" spc="15" dirty="0">
                <a:latin typeface="Arial Unicode MS"/>
                <a:cs typeface="Arial Unicode MS"/>
              </a:rPr>
              <a:t>viene </a:t>
            </a:r>
            <a:r>
              <a:rPr sz="800" spc="30" dirty="0">
                <a:latin typeface="Arial Unicode MS"/>
                <a:cs typeface="Arial Unicode MS"/>
              </a:rPr>
              <a:t>dado </a:t>
            </a:r>
            <a:r>
              <a:rPr sz="800" spc="50" dirty="0">
                <a:latin typeface="Arial Unicode MS"/>
                <a:cs typeface="Arial Unicode MS"/>
              </a:rPr>
              <a:t>por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relación </a:t>
            </a:r>
            <a:r>
              <a:rPr sz="800" spc="30" dirty="0">
                <a:latin typeface="Arial Unicode MS"/>
                <a:cs typeface="Arial Unicode MS"/>
              </a:rPr>
              <a:t>anterior. </a:t>
            </a: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ecuación,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como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muestra,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supone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remanencia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cero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cortocircuito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totalmente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compensada.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carga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impedancia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variaría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según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conexión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TC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tipo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falla.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69215">
              <a:lnSpc>
                <a:spcPct val="137500"/>
              </a:lnSpc>
            </a:pP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relación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5" dirty="0">
                <a:latin typeface="Arial Unicode MS"/>
                <a:cs typeface="Arial Unicode MS"/>
              </a:rPr>
              <a:t>basa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5" dirty="0">
                <a:latin typeface="Arial Unicode MS"/>
                <a:cs typeface="Arial Unicode MS"/>
              </a:rPr>
              <a:t>las </a:t>
            </a:r>
            <a:r>
              <a:rPr sz="800" spc="10" dirty="0">
                <a:latin typeface="Arial Unicode MS"/>
                <a:cs typeface="Arial Unicode MS"/>
              </a:rPr>
              <a:t>clasificaciones </a:t>
            </a:r>
            <a:r>
              <a:rPr sz="800" spc="5" dirty="0">
                <a:latin typeface="Arial Unicode MS"/>
                <a:cs typeface="Arial Unicode MS"/>
              </a:rPr>
              <a:t>y </a:t>
            </a:r>
            <a:r>
              <a:rPr sz="800" spc="10" dirty="0">
                <a:latin typeface="Arial Unicode MS"/>
                <a:cs typeface="Arial Unicode MS"/>
              </a:rPr>
              <a:t>cargas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45" dirty="0">
                <a:latin typeface="Arial Unicode MS"/>
                <a:cs typeface="Arial Unicode MS"/>
              </a:rPr>
              <a:t>norma </a:t>
            </a:r>
            <a:r>
              <a:rPr sz="800" spc="-75" dirty="0">
                <a:latin typeface="Arial Unicode MS"/>
                <a:cs typeface="Arial Unicode MS"/>
              </a:rPr>
              <a:t>C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-10" dirty="0">
                <a:latin typeface="Arial Unicode MS"/>
                <a:cs typeface="Arial Unicode MS"/>
              </a:rPr>
              <a:t>ANSI. </a:t>
            </a: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20" dirty="0">
                <a:latin typeface="Arial Unicode MS"/>
                <a:cs typeface="Arial Unicode MS"/>
              </a:rPr>
              <a:t>carga </a:t>
            </a:r>
            <a:r>
              <a:rPr sz="800" spc="25" dirty="0">
                <a:latin typeface="Arial Unicode MS"/>
                <a:cs typeface="Arial Unicode MS"/>
              </a:rPr>
              <a:t>estándar </a:t>
            </a:r>
            <a:r>
              <a:rPr sz="800" spc="-10" dirty="0">
                <a:latin typeface="Arial Unicode MS"/>
                <a:cs typeface="Arial Unicode MS"/>
              </a:rPr>
              <a:t>ANSI es </a:t>
            </a:r>
            <a:r>
              <a:rPr sz="800" spc="15" dirty="0">
                <a:latin typeface="Arial Unicode MS"/>
                <a:cs typeface="Arial Unicode MS"/>
              </a:rPr>
              <a:t>la resistencia </a:t>
            </a:r>
            <a:r>
              <a:rPr sz="800" spc="2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requerida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obtener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clasificación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75" dirty="0">
                <a:latin typeface="Arial Unicode MS"/>
                <a:cs typeface="Arial Unicode MS"/>
              </a:rPr>
              <a:t>C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20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5" dirty="0">
                <a:latin typeface="Arial Unicode MS"/>
                <a:cs typeface="Arial Unicode MS"/>
              </a:rPr>
              <a:t>veces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nominal</a:t>
            </a:r>
            <a:r>
              <a:rPr sz="800" spc="-10" dirty="0">
                <a:latin typeface="Arial Unicode MS"/>
                <a:cs typeface="Arial Unicode MS"/>
              </a:rPr>
              <a:t> (8, </a:t>
            </a:r>
            <a:r>
              <a:rPr sz="800" dirty="0">
                <a:latin typeface="Arial Unicode MS"/>
                <a:cs typeface="Arial Unicode MS"/>
              </a:rPr>
              <a:t>4,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2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1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ohmio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dependiendo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clasificación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75" dirty="0">
                <a:latin typeface="Arial Unicode MS"/>
                <a:cs typeface="Arial Unicode MS"/>
              </a:rPr>
              <a:t>C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40" dirty="0">
                <a:latin typeface="Arial Unicode MS"/>
                <a:cs typeface="Arial Unicode MS"/>
              </a:rPr>
              <a:t>CT).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850">
              <a:latin typeface="Arial Unicode MS"/>
              <a:cs typeface="Arial Unicode MS"/>
            </a:endParaRPr>
          </a:p>
          <a:p>
            <a:pPr marL="12700"/>
            <a:r>
              <a:rPr sz="850" spc="-15" dirty="0">
                <a:latin typeface="Arial Unicode MS"/>
                <a:cs typeface="Arial Unicode MS"/>
              </a:rPr>
              <a:t>La </a:t>
            </a:r>
            <a:r>
              <a:rPr sz="850" spc="45" dirty="0">
                <a:latin typeface="Arial Unicode MS"/>
                <a:cs typeface="Arial Unicode MS"/>
              </a:rPr>
              <a:t>fórmula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también</a:t>
            </a:r>
            <a:r>
              <a:rPr sz="850" spc="-10" dirty="0">
                <a:latin typeface="Arial Unicode MS"/>
                <a:cs typeface="Arial Unicode MS"/>
              </a:rPr>
              <a:t> se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puede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utilizar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para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-65" dirty="0">
                <a:latin typeface="Arial Unicode MS"/>
                <a:cs typeface="Arial Unicode MS"/>
              </a:rPr>
              <a:t>TC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40" dirty="0">
                <a:latin typeface="Arial Unicode MS"/>
                <a:cs typeface="Arial Unicode MS"/>
              </a:rPr>
              <a:t>IEC</a:t>
            </a:r>
            <a:r>
              <a:rPr sz="850" spc="-15" dirty="0">
                <a:latin typeface="Arial Unicode MS"/>
                <a:cs typeface="Arial Unicode MS"/>
              </a:rPr>
              <a:t> Clase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55" dirty="0">
                <a:latin typeface="Arial Unicode MS"/>
                <a:cs typeface="Arial Unicode MS"/>
              </a:rPr>
              <a:t>P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equiparando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voltaje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límite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con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clasificación</a:t>
            </a:r>
            <a:r>
              <a:rPr sz="850" spc="-10" dirty="0">
                <a:latin typeface="Arial Unicode MS"/>
                <a:cs typeface="Arial Unicode MS"/>
              </a:rPr>
              <a:t> ANSI</a:t>
            </a:r>
            <a:endParaRPr sz="850">
              <a:latin typeface="Arial Unicode MS"/>
              <a:cs typeface="Arial Unicode MS"/>
            </a:endParaRPr>
          </a:p>
          <a:p>
            <a:pPr marL="12700" marR="135255">
              <a:lnSpc>
                <a:spcPct val="129400"/>
              </a:lnSpc>
              <a:spcBef>
                <a:spcPts val="5"/>
              </a:spcBef>
            </a:pPr>
            <a:r>
              <a:rPr sz="850" spc="-45" dirty="0">
                <a:latin typeface="Arial Unicode MS"/>
                <a:cs typeface="Arial Unicode MS"/>
              </a:rPr>
              <a:t>C.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35" dirty="0">
                <a:latin typeface="Arial Unicode MS"/>
                <a:cs typeface="Arial Unicode MS"/>
              </a:rPr>
              <a:t>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valor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que</a:t>
            </a:r>
            <a:r>
              <a:rPr sz="850" spc="-10" dirty="0">
                <a:latin typeface="Arial Unicode MS"/>
                <a:cs typeface="Arial Unicode MS"/>
              </a:rPr>
              <a:t> se </a:t>
            </a:r>
            <a:r>
              <a:rPr sz="850" spc="25" dirty="0">
                <a:latin typeface="Arial Unicode MS"/>
                <a:cs typeface="Arial Unicode MS"/>
              </a:rPr>
              <a:t>utilizará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para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carga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estándar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se </a:t>
            </a:r>
            <a:r>
              <a:rPr sz="850" spc="30" dirty="0">
                <a:latin typeface="Arial Unicode MS"/>
                <a:cs typeface="Arial Unicode MS"/>
              </a:rPr>
              <a:t>puede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calcular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dividiendo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voltaje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límite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por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20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5" dirty="0">
                <a:latin typeface="Arial Unicode MS"/>
                <a:cs typeface="Arial Unicode MS"/>
              </a:rPr>
              <a:t>veces </a:t>
            </a:r>
            <a:r>
              <a:rPr sz="850" spc="15" dirty="0">
                <a:latin typeface="Arial Unicode MS"/>
                <a:cs typeface="Arial Unicode MS"/>
              </a:rPr>
              <a:t>la </a:t>
            </a:r>
            <a:r>
              <a:rPr sz="850" spc="-22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clasificación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corriente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nominal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secundario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TC.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18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50" y="4811525"/>
            <a:ext cx="5586730" cy="3850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6360">
              <a:lnSpc>
                <a:spcPct val="133300"/>
              </a:lnSpc>
              <a:spcBef>
                <a:spcPts val="100"/>
              </a:spcBef>
            </a:pP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diferencial de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25" dirty="0">
                <a:latin typeface="Arial Unicode MS"/>
                <a:cs typeface="Arial Unicode MS"/>
              </a:rPr>
              <a:t>impedancia </a:t>
            </a:r>
            <a:r>
              <a:rPr sz="750" spc="30" dirty="0">
                <a:latin typeface="Arial Unicode MS"/>
                <a:cs typeface="Arial Unicode MS"/>
              </a:rPr>
              <a:t>introduce una </a:t>
            </a:r>
            <a:r>
              <a:rPr sz="750" spc="15" dirty="0">
                <a:latin typeface="Arial Unicode MS"/>
                <a:cs typeface="Arial Unicode MS"/>
              </a:rPr>
              <a:t>resistencia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alto </a:t>
            </a:r>
            <a:r>
              <a:rPr sz="750" spc="25" dirty="0">
                <a:latin typeface="Arial Unicode MS"/>
                <a:cs typeface="Arial Unicode MS"/>
              </a:rPr>
              <a:t>valor </a:t>
            </a:r>
            <a:r>
              <a:rPr sz="750" spc="30" dirty="0">
                <a:latin typeface="Arial Unicode MS"/>
                <a:cs typeface="Arial Unicode MS"/>
              </a:rPr>
              <a:t>(también </a:t>
            </a:r>
            <a:r>
              <a:rPr sz="750" spc="25" dirty="0">
                <a:latin typeface="Arial Unicode MS"/>
                <a:cs typeface="Arial Unicode MS"/>
              </a:rPr>
              <a:t>llamada </a:t>
            </a:r>
            <a:r>
              <a:rPr sz="750" spc="15" dirty="0">
                <a:latin typeface="Arial Unicode MS"/>
                <a:cs typeface="Arial Unicode MS"/>
              </a:rPr>
              <a:t>resistencia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estabilizadora)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rama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circuito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reducir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resultante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alta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saturación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durante </a:t>
            </a:r>
            <a:r>
              <a:rPr sz="750" spc="15" dirty="0">
                <a:latin typeface="Arial Unicode MS"/>
                <a:cs typeface="Arial Unicode MS"/>
              </a:rPr>
              <a:t>fallas </a:t>
            </a:r>
            <a:r>
              <a:rPr sz="750" spc="20" dirty="0">
                <a:latin typeface="Arial Unicode MS"/>
                <a:cs typeface="Arial Unicode MS"/>
              </a:rPr>
              <a:t>externas. </a:t>
            </a: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25" dirty="0">
                <a:latin typeface="Arial Unicode MS"/>
                <a:cs typeface="Arial Unicode MS"/>
              </a:rPr>
              <a:t>valor de </a:t>
            </a:r>
            <a:r>
              <a:rPr sz="750" spc="15" dirty="0">
                <a:latin typeface="Arial Unicode MS"/>
                <a:cs typeface="Arial Unicode MS"/>
              </a:rPr>
              <a:t>la resistencia </a:t>
            </a:r>
            <a:r>
              <a:rPr sz="750" spc="25" dirty="0">
                <a:latin typeface="Arial Unicode MS"/>
                <a:cs typeface="Arial Unicode MS"/>
              </a:rPr>
              <a:t>puede </a:t>
            </a:r>
            <a:r>
              <a:rPr sz="750" spc="15" dirty="0">
                <a:latin typeface="Arial Unicode MS"/>
                <a:cs typeface="Arial Unicode MS"/>
              </a:rPr>
              <a:t>oscilar </a:t>
            </a:r>
            <a:r>
              <a:rPr sz="750" spc="35" dirty="0">
                <a:latin typeface="Arial Unicode MS"/>
                <a:cs typeface="Arial Unicode MS"/>
              </a:rPr>
              <a:t>entre </a:t>
            </a:r>
            <a:r>
              <a:rPr sz="750" spc="10" dirty="0">
                <a:latin typeface="Arial Unicode MS"/>
                <a:cs typeface="Arial Unicode MS"/>
              </a:rPr>
              <a:t>1600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0" dirty="0">
                <a:latin typeface="Arial Unicode MS"/>
                <a:cs typeface="Arial Unicode MS"/>
              </a:rPr>
              <a:t>2000 </a:t>
            </a:r>
            <a:r>
              <a:rPr sz="750" spc="25" dirty="0">
                <a:latin typeface="Arial Unicode MS"/>
                <a:cs typeface="Arial Unicode MS"/>
              </a:rPr>
              <a:t>ohmios. </a:t>
            </a: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30" dirty="0">
                <a:latin typeface="Arial Unicode MS"/>
                <a:cs typeface="Arial Unicode MS"/>
              </a:rPr>
              <a:t>diagrama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diapositiva </a:t>
            </a:r>
            <a:r>
              <a:rPr sz="750" spc="2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muestra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aplicación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típica,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básicamente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funciona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siguiente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manera: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900">
              <a:latin typeface="Arial Unicode MS"/>
              <a:cs typeface="Arial Unicode MS"/>
            </a:endParaRPr>
          </a:p>
          <a:p>
            <a:pPr marL="332105" indent="-90805">
              <a:buAutoNum type="arabicPeriod"/>
              <a:tabLst>
                <a:tab pos="332105" algn="l"/>
              </a:tabLst>
            </a:pPr>
            <a:r>
              <a:rPr sz="650" spc="20" dirty="0">
                <a:latin typeface="Arial Unicode MS"/>
                <a:cs typeface="Arial Unicode MS"/>
              </a:rPr>
              <a:t>Un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elemento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sobrecorriente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baja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impedancia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0" dirty="0">
                <a:latin typeface="Arial Unicode MS"/>
                <a:cs typeface="Arial Unicode MS"/>
              </a:rPr>
              <a:t>(87) </a:t>
            </a:r>
            <a:r>
              <a:rPr sz="650" spc="20" dirty="0">
                <a:latin typeface="Arial Unicode MS"/>
                <a:cs typeface="Arial Unicode MS"/>
              </a:rPr>
              <a:t>detecta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corriente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que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fluye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través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resistencia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estabilizadora.</a:t>
            </a:r>
            <a:endParaRPr sz="650">
              <a:latin typeface="Arial Unicode MS"/>
              <a:cs typeface="Arial Unicode MS"/>
            </a:endParaRPr>
          </a:p>
          <a:p>
            <a:pPr marL="469900">
              <a:spcBef>
                <a:spcPts val="270"/>
              </a:spcBef>
            </a:pP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través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87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35" dirty="0">
                <a:latin typeface="Arial Unicode MS"/>
                <a:cs typeface="Arial Unicode MS"/>
              </a:rPr>
              <a:t>proporcional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70" dirty="0">
                <a:latin typeface="Verdana"/>
                <a:cs typeface="Verdana"/>
              </a:rPr>
              <a:t>V</a:t>
            </a:r>
            <a:r>
              <a:rPr sz="500" i="1" spc="-70" dirty="0">
                <a:latin typeface="Verdana"/>
                <a:cs typeface="Verdana"/>
              </a:rPr>
              <a:t>S</a:t>
            </a:r>
            <a:r>
              <a:rPr sz="500" i="1" spc="-50" dirty="0">
                <a:latin typeface="Verdana"/>
                <a:cs typeface="Verdana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través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de.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35"/>
              </a:spcBef>
            </a:pPr>
            <a:endParaRPr sz="550">
              <a:latin typeface="Arial Unicode MS"/>
              <a:cs typeface="Arial Unicode MS"/>
            </a:endParaRPr>
          </a:p>
          <a:p>
            <a:pPr marL="469900" marR="59690" indent="-228600">
              <a:lnSpc>
                <a:spcPct val="120800"/>
              </a:lnSpc>
              <a:buSzPct val="125000"/>
              <a:buAutoNum type="arabicPeriod" startAt="2"/>
              <a:tabLst>
                <a:tab pos="469900" algn="l"/>
              </a:tabLst>
            </a:pPr>
            <a:r>
              <a:rPr sz="800" spc="-35" dirty="0">
                <a:latin typeface="Arial Unicode MS"/>
                <a:cs typeface="Arial Unicode MS"/>
              </a:rPr>
              <a:t>Si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saturación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CT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ocurre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0" dirty="0">
                <a:latin typeface="Arial Unicode MS"/>
                <a:cs typeface="Arial Unicode MS"/>
              </a:rPr>
              <a:t>por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externa,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alta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impedancia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relé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forzará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través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45" dirty="0">
                <a:latin typeface="Arial Unicode MS"/>
                <a:cs typeface="Arial Unicode MS"/>
              </a:rPr>
              <a:t>ruta </a:t>
            </a:r>
            <a:r>
              <a:rPr sz="800" spc="25" dirty="0">
                <a:latin typeface="Arial Unicode MS"/>
                <a:cs typeface="Arial Unicode MS"/>
              </a:rPr>
              <a:t>de impedancia </a:t>
            </a:r>
            <a:r>
              <a:rPr sz="800" spc="20" dirty="0">
                <a:latin typeface="Arial Unicode MS"/>
                <a:cs typeface="Arial Unicode MS"/>
              </a:rPr>
              <a:t>más baja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-60" dirty="0">
                <a:latin typeface="Arial Unicode MS"/>
                <a:cs typeface="Arial Unicode MS"/>
              </a:rPr>
              <a:t>CT </a:t>
            </a:r>
            <a:r>
              <a:rPr sz="800" spc="25" dirty="0">
                <a:latin typeface="Arial Unicode MS"/>
                <a:cs typeface="Arial Unicode MS"/>
              </a:rPr>
              <a:t>saturado. </a:t>
            </a:r>
            <a:r>
              <a:rPr sz="800" spc="10" dirty="0">
                <a:latin typeface="Arial Unicode MS"/>
                <a:cs typeface="Arial Unicode MS"/>
              </a:rPr>
              <a:t>Entonces </a:t>
            </a:r>
            <a:r>
              <a:rPr sz="800" spc="35" dirty="0">
                <a:latin typeface="Arial Unicode MS"/>
                <a:cs typeface="Arial Unicode MS"/>
              </a:rPr>
              <a:t>fluirá </a:t>
            </a:r>
            <a:r>
              <a:rPr sz="800" spc="45" dirty="0">
                <a:latin typeface="Arial Unicode MS"/>
                <a:cs typeface="Arial Unicode MS"/>
              </a:rPr>
              <a:t>muy </a:t>
            </a:r>
            <a:r>
              <a:rPr sz="800" spc="15" dirty="0">
                <a:latin typeface="Arial Unicode MS"/>
                <a:cs typeface="Arial Unicode MS"/>
              </a:rPr>
              <a:t>poca </a:t>
            </a:r>
            <a:r>
              <a:rPr sz="800" spc="30" dirty="0">
                <a:latin typeface="Arial Unicode MS"/>
                <a:cs typeface="Arial Unicode MS"/>
              </a:rPr>
              <a:t>corriente </a:t>
            </a:r>
            <a:r>
              <a:rPr sz="800" dirty="0">
                <a:latin typeface="Arial Unicode MS"/>
                <a:cs typeface="Arial Unicode MS"/>
              </a:rPr>
              <a:t>a </a:t>
            </a:r>
            <a:r>
              <a:rPr sz="800" spc="20" dirty="0">
                <a:latin typeface="Arial Unicode MS"/>
                <a:cs typeface="Arial Unicode MS"/>
              </a:rPr>
              <a:t>través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87.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Para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esta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relé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no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funcionará.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  <a:buAutoNum type="arabicPeriod" startAt="2"/>
            </a:pPr>
            <a:endParaRPr sz="550">
              <a:latin typeface="Arial Unicode MS"/>
              <a:cs typeface="Arial Unicode MS"/>
            </a:endParaRPr>
          </a:p>
          <a:p>
            <a:pPr marL="469900" marR="231775" indent="-228600">
              <a:lnSpc>
                <a:spcPct val="120800"/>
              </a:lnSpc>
              <a:spcBef>
                <a:spcPts val="5"/>
              </a:spcBef>
              <a:buSzPct val="133333"/>
              <a:buAutoNum type="arabicPeriod" startAt="2"/>
              <a:tabLst>
                <a:tab pos="469900" algn="l"/>
              </a:tabLst>
            </a:pPr>
            <a:r>
              <a:rPr sz="750" spc="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internas,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significativa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fluye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través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87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hace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relé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opere;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alto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resultante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través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relé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generalmente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conduce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todos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saturación.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155575">
              <a:lnSpc>
                <a:spcPct val="133300"/>
              </a:lnSpc>
            </a:pPr>
            <a:r>
              <a:rPr sz="750" spc="5" dirty="0">
                <a:latin typeface="Arial Unicode MS"/>
                <a:cs typeface="Arial Unicode MS"/>
              </a:rPr>
              <a:t>Para </a:t>
            </a:r>
            <a:r>
              <a:rPr sz="750" spc="15" dirty="0">
                <a:latin typeface="Arial Unicode MS"/>
                <a:cs typeface="Arial Unicode MS"/>
              </a:rPr>
              <a:t>fallas </a:t>
            </a:r>
            <a:r>
              <a:rPr sz="750" spc="25" dirty="0">
                <a:latin typeface="Arial Unicode MS"/>
                <a:cs typeface="Arial Unicode MS"/>
              </a:rPr>
              <a:t>internas,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voltaje </a:t>
            </a:r>
            <a:r>
              <a:rPr sz="750" spc="35" dirty="0">
                <a:latin typeface="Arial Unicode MS"/>
                <a:cs typeface="Arial Unicode MS"/>
              </a:rPr>
              <a:t>producido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-55" dirty="0">
                <a:latin typeface="Arial Unicode MS"/>
                <a:cs typeface="Arial Unicode MS"/>
              </a:rPr>
              <a:t>TC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30" dirty="0">
                <a:latin typeface="Arial Unicode MS"/>
                <a:cs typeface="Arial Unicode MS"/>
              </a:rPr>
              <a:t>impulsar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20" dirty="0">
                <a:latin typeface="Arial Unicode MS"/>
                <a:cs typeface="Arial Unicode MS"/>
              </a:rPr>
              <a:t>través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resistencia </a:t>
            </a:r>
            <a:r>
              <a:rPr sz="750" spc="20" dirty="0">
                <a:latin typeface="Arial Unicode MS"/>
                <a:cs typeface="Arial Unicode MS"/>
              </a:rPr>
              <a:t> estabilizadora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alcanzar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niveles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peligrosos.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circuito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relé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introduce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limitador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como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varistor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óxido </a:t>
            </a:r>
            <a:r>
              <a:rPr sz="750" spc="25" dirty="0">
                <a:latin typeface="Arial Unicode MS"/>
                <a:cs typeface="Arial Unicode MS"/>
              </a:rPr>
              <a:t>metálico </a:t>
            </a:r>
            <a:r>
              <a:rPr sz="750" spc="-10" dirty="0">
                <a:latin typeface="Arial Unicode MS"/>
                <a:cs typeface="Arial Unicode MS"/>
              </a:rPr>
              <a:t>(MOV),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40" dirty="0">
                <a:latin typeface="Arial Unicode MS"/>
                <a:cs typeface="Arial Unicode MS"/>
              </a:rPr>
              <a:t>limitar </a:t>
            </a:r>
            <a:r>
              <a:rPr sz="750" spc="10" dirty="0">
                <a:latin typeface="Arial Unicode MS"/>
                <a:cs typeface="Arial Unicode MS"/>
              </a:rPr>
              <a:t>este </a:t>
            </a:r>
            <a:r>
              <a:rPr sz="750" spc="20" dirty="0">
                <a:latin typeface="Arial Unicode MS"/>
                <a:cs typeface="Arial Unicode MS"/>
              </a:rPr>
              <a:t>voltaje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nivel seguro. </a:t>
            </a: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30" dirty="0">
                <a:latin typeface="Arial Unicode MS"/>
                <a:cs typeface="Arial Unicode MS"/>
              </a:rPr>
              <a:t>daño </a:t>
            </a:r>
            <a:r>
              <a:rPr sz="750" spc="15" dirty="0">
                <a:latin typeface="Arial Unicode MS"/>
                <a:cs typeface="Arial Unicode MS"/>
              </a:rPr>
              <a:t>al </a:t>
            </a:r>
            <a:r>
              <a:rPr sz="750" spc="25" dirty="0">
                <a:latin typeface="Arial Unicode MS"/>
                <a:cs typeface="Arial Unicode MS"/>
              </a:rPr>
              <a:t>circuito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puede </a:t>
            </a:r>
            <a:r>
              <a:rPr sz="750" spc="30" dirty="0">
                <a:latin typeface="Arial Unicode MS"/>
                <a:cs typeface="Arial Unicode MS"/>
              </a:rPr>
              <a:t>prevenir cortando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 estabilizador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dirty="0">
                <a:latin typeface="Arial Unicode MS"/>
                <a:cs typeface="Arial Unicode MS"/>
              </a:rPr>
              <a:t>MOV </a:t>
            </a:r>
            <a:r>
              <a:rPr sz="750" spc="20" dirty="0">
                <a:latin typeface="Arial Unicode MS"/>
                <a:cs typeface="Arial Unicode MS"/>
              </a:rPr>
              <a:t>con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5" dirty="0">
                <a:latin typeface="Arial Unicode MS"/>
                <a:cs typeface="Arial Unicode MS"/>
              </a:rPr>
              <a:t>contacto de </a:t>
            </a:r>
            <a:r>
              <a:rPr sz="750" spc="20" dirty="0">
                <a:latin typeface="Arial Unicode MS"/>
                <a:cs typeface="Arial Unicode MS"/>
              </a:rPr>
              <a:t>relé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bloqueo </a:t>
            </a:r>
            <a:r>
              <a:rPr sz="750" spc="25" dirty="0">
                <a:latin typeface="Arial Unicode MS"/>
                <a:cs typeface="Arial Unicode MS"/>
              </a:rPr>
              <a:t>auxiliar </a:t>
            </a:r>
            <a:r>
              <a:rPr sz="750" spc="-5" dirty="0">
                <a:latin typeface="Arial Unicode MS"/>
                <a:cs typeface="Arial Unicode MS"/>
              </a:rPr>
              <a:t>(86a)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40" dirty="0">
                <a:latin typeface="Arial Unicode MS"/>
                <a:cs typeface="Arial Unicode MS"/>
              </a:rPr>
              <a:t>limitar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energía </a:t>
            </a:r>
            <a:r>
              <a:rPr sz="750" spc="25" dirty="0">
                <a:latin typeface="Arial Unicode MS"/>
                <a:cs typeface="Arial Unicode MS"/>
              </a:rPr>
              <a:t>absorbida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10" dirty="0">
                <a:latin typeface="Arial Unicode MS"/>
                <a:cs typeface="Arial Unicode MS"/>
              </a:rPr>
              <a:t>estos </a:t>
            </a:r>
            <a:r>
              <a:rPr sz="750" spc="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componentes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durante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interna.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33300"/>
              </a:lnSpc>
            </a:pP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incluye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sobrecorriente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instantánea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opcional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(50). </a:t>
            </a:r>
            <a:r>
              <a:rPr sz="750" spc="20" dirty="0">
                <a:latin typeface="Arial Unicode MS"/>
                <a:cs typeface="Arial Unicode MS"/>
              </a:rPr>
              <a:t>Utilice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cuando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inicie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sostenida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45" dirty="0">
                <a:latin typeface="Arial Unicode MS"/>
                <a:cs typeface="Arial Unicode MS"/>
              </a:rPr>
              <a:t>interruptor </a:t>
            </a:r>
            <a:r>
              <a:rPr sz="750" spc="-40" dirty="0">
                <a:latin typeface="Arial Unicode MS"/>
                <a:cs typeface="Arial Unicode MS"/>
              </a:rPr>
              <a:t>(</a:t>
            </a:r>
            <a:r>
              <a:rPr sz="750" i="1" spc="-40" dirty="0">
                <a:latin typeface="Verdana"/>
                <a:cs typeface="Verdana"/>
              </a:rPr>
              <a:t>BFI</a:t>
            </a:r>
            <a:r>
              <a:rPr sz="750" spc="-40" dirty="0">
                <a:latin typeface="Arial Unicode MS"/>
                <a:cs typeface="Arial Unicode MS"/>
              </a:rPr>
              <a:t>)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30" dirty="0">
                <a:latin typeface="Arial Unicode MS"/>
                <a:cs typeface="Arial Unicode MS"/>
              </a:rPr>
              <a:t>requiere </a:t>
            </a:r>
            <a:r>
              <a:rPr sz="750" spc="5" dirty="0">
                <a:latin typeface="Arial Unicode MS"/>
                <a:cs typeface="Arial Unicode MS"/>
              </a:rPr>
              <a:t>señal. </a:t>
            </a:r>
            <a:r>
              <a:rPr sz="750" spc="15" dirty="0">
                <a:latin typeface="Arial Unicode MS"/>
                <a:cs typeface="Arial Unicode MS"/>
              </a:rPr>
              <a:t>Cuando el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10" dirty="0">
                <a:latin typeface="Arial Unicode MS"/>
                <a:cs typeface="Arial Unicode MS"/>
              </a:rPr>
              <a:t>87 </a:t>
            </a:r>
            <a:r>
              <a:rPr sz="750" spc="30" dirty="0">
                <a:latin typeface="Arial Unicode MS"/>
                <a:cs typeface="Arial Unicode MS"/>
              </a:rPr>
              <a:t>opera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20" dirty="0">
                <a:latin typeface="Arial Unicode MS"/>
                <a:cs typeface="Arial Unicode MS"/>
              </a:rPr>
              <a:t>dispara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relé </a:t>
            </a:r>
            <a:r>
              <a:rPr sz="750" spc="25" dirty="0">
                <a:latin typeface="Arial Unicode MS"/>
                <a:cs typeface="Arial Unicode MS"/>
              </a:rPr>
              <a:t>de bloqueo,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40" dirty="0">
                <a:latin typeface="Arial Unicode MS"/>
                <a:cs typeface="Arial Unicode MS"/>
              </a:rPr>
              <a:t>ruta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25" dirty="0">
                <a:latin typeface="Arial Unicode MS"/>
                <a:cs typeface="Arial Unicode MS"/>
              </a:rPr>
              <a:t> impedancia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corta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10" dirty="0">
                <a:latin typeface="Arial Unicode MS"/>
                <a:cs typeface="Arial Unicode MS"/>
              </a:rPr>
              <a:t>87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0" dirty="0">
                <a:latin typeface="Arial Unicode MS"/>
                <a:cs typeface="Arial Unicode MS"/>
              </a:rPr>
              <a:t>desconecta.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30" dirty="0">
                <a:latin typeface="Arial Unicode MS"/>
                <a:cs typeface="Arial Unicode MS"/>
              </a:rPr>
              <a:t>continuará fluyendo </a:t>
            </a:r>
            <a:r>
              <a:rPr sz="750" spc="20" dirty="0">
                <a:latin typeface="Arial Unicode MS"/>
                <a:cs typeface="Arial Unicode MS"/>
              </a:rPr>
              <a:t>hasta </a:t>
            </a:r>
            <a:r>
              <a:rPr sz="750" spc="30" dirty="0">
                <a:latin typeface="Arial Unicode MS"/>
                <a:cs typeface="Arial Unicode MS"/>
              </a:rPr>
              <a:t>que todos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interruptores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interrumpan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éxito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por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lo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50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permanece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afirmado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sostiene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la</a:t>
            </a:r>
            <a:r>
              <a:rPr sz="750" i="1" spc="-20" dirty="0">
                <a:latin typeface="Verdana"/>
                <a:cs typeface="Verdana"/>
              </a:rPr>
              <a:t>BFI</a:t>
            </a:r>
            <a:endParaRPr sz="750">
              <a:latin typeface="Verdana"/>
              <a:cs typeface="Verdana"/>
            </a:endParaRPr>
          </a:p>
          <a:p>
            <a:pPr marL="12700" marR="67945">
              <a:lnSpc>
                <a:spcPts val="1200"/>
              </a:lnSpc>
              <a:spcBef>
                <a:spcPts val="90"/>
              </a:spcBef>
            </a:pPr>
            <a:r>
              <a:rPr sz="700" spc="5" dirty="0">
                <a:latin typeface="Arial Unicode MS"/>
                <a:cs typeface="Arial Unicode MS"/>
              </a:rPr>
              <a:t>señal.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elemento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50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también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puede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mejorar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confiabilidad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esquema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al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permitir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condición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disparo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si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MOV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provoca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cortocircuito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ruta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alta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impedancia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cuando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hay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alto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voltaje.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19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11261"/>
            <a:ext cx="5537200" cy="24554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100"/>
              </a:spcBef>
            </a:pPr>
            <a:r>
              <a:rPr sz="800" spc="-35" dirty="0">
                <a:latin typeface="Arial Unicode MS"/>
                <a:cs typeface="Arial Unicode MS"/>
              </a:rPr>
              <a:t>El </a:t>
            </a:r>
            <a:r>
              <a:rPr sz="800" spc="25" dirty="0">
                <a:latin typeface="Arial Unicode MS"/>
                <a:cs typeface="Arial Unicode MS"/>
              </a:rPr>
              <a:t>esquema </a:t>
            </a:r>
            <a:r>
              <a:rPr sz="800" spc="30" dirty="0">
                <a:latin typeface="Arial Unicode MS"/>
                <a:cs typeface="Arial Unicode MS"/>
              </a:rPr>
              <a:t>requiere </a:t>
            </a:r>
            <a:r>
              <a:rPr sz="800" spc="-60" dirty="0">
                <a:latin typeface="Arial Unicode MS"/>
                <a:cs typeface="Arial Unicode MS"/>
              </a:rPr>
              <a:t>CT </a:t>
            </a:r>
            <a:r>
              <a:rPr sz="800" spc="20" dirty="0">
                <a:latin typeface="Arial Unicode MS"/>
                <a:cs typeface="Arial Unicode MS"/>
              </a:rPr>
              <a:t>dedicados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35" dirty="0">
                <a:latin typeface="Arial Unicode MS"/>
                <a:cs typeface="Arial Unicode MS"/>
              </a:rPr>
              <a:t>todos </a:t>
            </a:r>
            <a:r>
              <a:rPr sz="800" spc="15" dirty="0">
                <a:latin typeface="Arial Unicode MS"/>
                <a:cs typeface="Arial Unicode MS"/>
              </a:rPr>
              <a:t>los </a:t>
            </a:r>
            <a:r>
              <a:rPr sz="800" spc="30" dirty="0">
                <a:latin typeface="Arial Unicode MS"/>
                <a:cs typeface="Arial Unicode MS"/>
              </a:rPr>
              <a:t>terminales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bus. Por </a:t>
            </a:r>
            <a:r>
              <a:rPr sz="800" spc="25" dirty="0">
                <a:latin typeface="Arial Unicode MS"/>
                <a:cs typeface="Arial Unicode MS"/>
              </a:rPr>
              <a:t>seguridad, </a:t>
            </a:r>
            <a:r>
              <a:rPr sz="800" spc="35" dirty="0">
                <a:latin typeface="Arial Unicode MS"/>
                <a:cs typeface="Arial Unicode MS"/>
              </a:rPr>
              <a:t>configure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25" dirty="0">
                <a:latin typeface="Arial Unicode MS"/>
                <a:cs typeface="Arial Unicode MS"/>
              </a:rPr>
              <a:t>voltaje del relé </a:t>
            </a:r>
            <a:r>
              <a:rPr sz="800" spc="50" dirty="0">
                <a:latin typeface="Arial Unicode MS"/>
                <a:cs typeface="Arial Unicode MS"/>
              </a:rPr>
              <a:t>por </a:t>
            </a:r>
            <a:r>
              <a:rPr sz="800" spc="5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encima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máximo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esperado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unión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sumadora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CT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externa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saturación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total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CT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circuito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derivado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falla.</a:t>
            </a:r>
            <a:r>
              <a:rPr sz="800" spc="-15" dirty="0">
                <a:latin typeface="Arial Unicode MS"/>
                <a:cs typeface="Arial Unicode MS"/>
              </a:rPr>
              <a:t> La </a:t>
            </a:r>
            <a:r>
              <a:rPr sz="800" spc="15" dirty="0">
                <a:latin typeface="Arial Unicode MS"/>
                <a:cs typeface="Arial Unicode MS"/>
              </a:rPr>
              <a:t>ecuación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diapositiva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captación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relé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509"/>
              </a:spcBef>
            </a:pPr>
            <a:r>
              <a:rPr sz="650" spc="20" dirty="0">
                <a:latin typeface="Arial Unicode MS"/>
                <a:cs typeface="Arial Unicode MS"/>
              </a:rPr>
              <a:t>configuración,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i="1" spc="-15" dirty="0">
                <a:latin typeface="Verdana"/>
                <a:cs typeface="Verdana"/>
              </a:rPr>
              <a:t>V</a:t>
            </a:r>
            <a:r>
              <a:rPr sz="450" i="1" spc="-15" dirty="0">
                <a:latin typeface="Verdana"/>
                <a:cs typeface="Verdana"/>
              </a:rPr>
              <a:t>PU</a:t>
            </a:r>
            <a:r>
              <a:rPr sz="650" spc="-15" dirty="0">
                <a:latin typeface="Arial Unicode MS"/>
                <a:cs typeface="Arial Unicode MS"/>
              </a:rPr>
              <a:t>.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15" dirty="0">
                <a:latin typeface="Arial Unicode MS"/>
                <a:cs typeface="Arial Unicode MS"/>
              </a:rPr>
              <a:t>Las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cantidades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ecuación</a:t>
            </a:r>
            <a:r>
              <a:rPr sz="650" spc="-5" dirty="0">
                <a:latin typeface="Arial Unicode MS"/>
                <a:cs typeface="Arial Unicode MS"/>
              </a:rPr>
              <a:t> se </a:t>
            </a:r>
            <a:r>
              <a:rPr sz="650" spc="25" dirty="0">
                <a:latin typeface="Arial Unicode MS"/>
                <a:cs typeface="Arial Unicode MS"/>
              </a:rPr>
              <a:t>definen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siguiente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manera: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10"/>
              </a:spcBef>
            </a:pPr>
            <a:endParaRPr sz="850">
              <a:latin typeface="Arial Unicode MS"/>
              <a:cs typeface="Arial Unicode MS"/>
            </a:endParaRPr>
          </a:p>
          <a:p>
            <a:pPr marL="241300"/>
            <a:r>
              <a:rPr sz="900" i="1" spc="-45" dirty="0">
                <a:latin typeface="Verdana"/>
                <a:cs typeface="Verdana"/>
              </a:rPr>
              <a:t>R</a:t>
            </a:r>
            <a:r>
              <a:rPr sz="600" i="1" spc="-45" dirty="0">
                <a:latin typeface="Verdana"/>
                <a:cs typeface="Verdana"/>
              </a:rPr>
              <a:t>L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900" spc="-10" dirty="0">
                <a:latin typeface="Arial Unicode MS"/>
                <a:cs typeface="Arial Unicode MS"/>
              </a:rPr>
              <a:t>es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la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20" dirty="0">
                <a:latin typeface="Arial Unicode MS"/>
                <a:cs typeface="Arial Unicode MS"/>
              </a:rPr>
              <a:t>resistencia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los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conductores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que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conectan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la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45" dirty="0">
                <a:latin typeface="Arial Unicode MS"/>
                <a:cs typeface="Arial Unicode MS"/>
              </a:rPr>
              <a:t>unión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sumadora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con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el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-70" dirty="0">
                <a:latin typeface="Arial Unicode MS"/>
                <a:cs typeface="Arial Unicode MS"/>
              </a:rPr>
              <a:t>TC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más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distante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900">
              <a:latin typeface="Arial Unicode MS"/>
              <a:cs typeface="Arial Unicode MS"/>
            </a:endParaRPr>
          </a:p>
          <a:p>
            <a:pPr marL="240665"/>
            <a:r>
              <a:rPr sz="700" i="1" spc="-20" dirty="0">
                <a:latin typeface="Verdana"/>
                <a:cs typeface="Verdana"/>
              </a:rPr>
              <a:t>R</a:t>
            </a:r>
            <a:r>
              <a:rPr sz="500" i="1" spc="-20" dirty="0">
                <a:latin typeface="Verdana"/>
                <a:cs typeface="Verdana"/>
              </a:rPr>
              <a:t>Connecticut</a:t>
            </a:r>
            <a:r>
              <a:rPr sz="500" i="1" spc="-50" dirty="0">
                <a:latin typeface="Verdana"/>
                <a:cs typeface="Verdana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resistencia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secundaria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TC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850">
              <a:latin typeface="Arial Unicode MS"/>
              <a:cs typeface="Arial Unicode MS"/>
            </a:endParaRPr>
          </a:p>
          <a:p>
            <a:pPr marL="241300">
              <a:spcBef>
                <a:spcPts val="5"/>
              </a:spcBef>
            </a:pPr>
            <a:r>
              <a:rPr sz="850" i="1" spc="-70" dirty="0">
                <a:latin typeface="Verdana"/>
                <a:cs typeface="Verdana"/>
              </a:rPr>
              <a:t>I</a:t>
            </a:r>
            <a:r>
              <a:rPr sz="850" i="1" spc="-80" dirty="0">
                <a:latin typeface="Verdana"/>
                <a:cs typeface="Verdana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corriente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falla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externa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máxima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900">
              <a:latin typeface="Arial Unicode MS"/>
              <a:cs typeface="Arial Unicode MS"/>
            </a:endParaRPr>
          </a:p>
          <a:p>
            <a:pPr marL="241300"/>
            <a:r>
              <a:rPr sz="750" i="1" spc="-40" dirty="0">
                <a:latin typeface="Verdana"/>
                <a:cs typeface="Verdana"/>
              </a:rPr>
              <a:t>k</a:t>
            </a:r>
            <a:r>
              <a:rPr sz="500" i="1" spc="-70" dirty="0">
                <a:latin typeface="Verdana"/>
                <a:cs typeface="Verdana"/>
              </a:rPr>
              <a:t>S</a:t>
            </a:r>
            <a:r>
              <a:rPr sz="500" i="1" spc="-50" dirty="0">
                <a:latin typeface="Verdana"/>
                <a:cs typeface="Verdana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factor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seguridad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(normalmente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1,5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2)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850">
              <a:latin typeface="Arial Unicode MS"/>
              <a:cs typeface="Arial Unicode MS"/>
            </a:endParaRPr>
          </a:p>
          <a:p>
            <a:pPr marL="241300"/>
            <a:r>
              <a:rPr sz="850" i="1" spc="-20" dirty="0">
                <a:latin typeface="Verdana"/>
                <a:cs typeface="Verdana"/>
              </a:rPr>
              <a:t>norte</a:t>
            </a:r>
            <a:r>
              <a:rPr sz="850" i="1" spc="-80" dirty="0">
                <a:latin typeface="Verdana"/>
                <a:cs typeface="Verdana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1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para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una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falla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trifásica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2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para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una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falla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monofásica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tierra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(con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-65" dirty="0">
                <a:latin typeface="Arial Unicode MS"/>
                <a:cs typeface="Arial Unicode MS"/>
              </a:rPr>
              <a:t>TC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conectados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en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estrella)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86995">
              <a:lnSpc>
                <a:spcPct val="129400"/>
              </a:lnSpc>
            </a:pPr>
            <a:r>
              <a:rPr sz="850" spc="-60" dirty="0">
                <a:latin typeface="Arial Unicode MS"/>
                <a:cs typeface="Arial Unicode MS"/>
              </a:rPr>
              <a:t>Es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una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práctica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recomendada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calcular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configuración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relé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para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fallas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trifásicas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monofásicas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dirty="0">
                <a:latin typeface="Arial Unicode MS"/>
                <a:cs typeface="Arial Unicode MS"/>
              </a:rPr>
              <a:t>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tierra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 </a:t>
            </a:r>
            <a:r>
              <a:rPr sz="850" spc="-22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luego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seleccionar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configuración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más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alta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como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i="1" spc="-20" dirty="0">
                <a:latin typeface="Verdana"/>
                <a:cs typeface="Verdana"/>
              </a:rPr>
              <a:t>V</a:t>
            </a:r>
            <a:r>
              <a:rPr sz="550" i="1" spc="-20" dirty="0">
                <a:latin typeface="Verdana"/>
                <a:cs typeface="Verdana"/>
              </a:rPr>
              <a:t>PU</a:t>
            </a:r>
            <a:r>
              <a:rPr sz="850" spc="-20" dirty="0">
                <a:latin typeface="Arial Unicode MS"/>
                <a:cs typeface="Arial Unicode MS"/>
              </a:rPr>
              <a:t>.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20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57" y="4809991"/>
            <a:ext cx="5575935" cy="168846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215"/>
              </a:spcBef>
            </a:pPr>
            <a:r>
              <a:rPr sz="750" spc="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asegurar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funcionamiento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confiable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interna,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establezca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valor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activación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menor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igual </a:t>
            </a:r>
            <a:r>
              <a:rPr sz="750" spc="30" dirty="0">
                <a:latin typeface="Arial Unicode MS"/>
                <a:cs typeface="Arial Unicode MS"/>
              </a:rPr>
              <a:t> que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voltaje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dirty="0">
                <a:latin typeface="Arial Unicode MS"/>
                <a:cs typeface="Arial Unicode MS"/>
              </a:rPr>
              <a:t>clase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precisión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-55" dirty="0">
                <a:latin typeface="Arial Unicode MS"/>
                <a:cs typeface="Arial Unicode MS"/>
              </a:rPr>
              <a:t>TC </a:t>
            </a:r>
            <a:r>
              <a:rPr sz="750" spc="20" dirty="0">
                <a:latin typeface="Arial Unicode MS"/>
                <a:cs typeface="Arial Unicode MS"/>
              </a:rPr>
              <a:t>con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10" dirty="0">
                <a:latin typeface="Arial Unicode MS"/>
                <a:cs typeface="Arial Unicode MS"/>
              </a:rPr>
              <a:t>clasificación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voltaje más </a:t>
            </a:r>
            <a:r>
              <a:rPr sz="750" spc="15" dirty="0">
                <a:latin typeface="Arial Unicode MS"/>
                <a:cs typeface="Arial Unicode MS"/>
              </a:rPr>
              <a:t>baja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circuito, </a:t>
            </a:r>
            <a:r>
              <a:rPr sz="750" spc="30" dirty="0">
                <a:latin typeface="Arial Unicode MS"/>
                <a:cs typeface="Arial Unicode MS"/>
              </a:rPr>
              <a:t>como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30" dirty="0">
                <a:latin typeface="Arial Unicode MS"/>
                <a:cs typeface="Arial Unicode MS"/>
              </a:rPr>
              <a:t>muestra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ecuación </a:t>
            </a:r>
            <a:r>
              <a:rPr sz="850" spc="25" dirty="0">
                <a:latin typeface="Arial Unicode MS"/>
                <a:cs typeface="Arial Unicode MS"/>
              </a:rPr>
              <a:t>en </a:t>
            </a:r>
            <a:r>
              <a:rPr sz="850" spc="15" dirty="0">
                <a:latin typeface="Arial Unicode MS"/>
                <a:cs typeface="Arial Unicode MS"/>
              </a:rPr>
              <a:t>la </a:t>
            </a:r>
            <a:r>
              <a:rPr sz="850" spc="20" dirty="0">
                <a:latin typeface="Arial Unicode MS"/>
                <a:cs typeface="Arial Unicode MS"/>
              </a:rPr>
              <a:t>diapositiva. </a:t>
            </a:r>
            <a:r>
              <a:rPr sz="850" spc="-15" dirty="0">
                <a:latin typeface="Arial Unicode MS"/>
                <a:cs typeface="Arial Unicode MS"/>
              </a:rPr>
              <a:t>Las </a:t>
            </a:r>
            <a:r>
              <a:rPr sz="850" spc="25" dirty="0">
                <a:latin typeface="Arial Unicode MS"/>
                <a:cs typeface="Arial Unicode MS"/>
              </a:rPr>
              <a:t>pautas de </a:t>
            </a:r>
            <a:r>
              <a:rPr sz="850" spc="15" dirty="0">
                <a:latin typeface="Arial Unicode MS"/>
                <a:cs typeface="Arial Unicode MS"/>
              </a:rPr>
              <a:t>la </a:t>
            </a:r>
            <a:r>
              <a:rPr sz="850" spc="35" dirty="0">
                <a:latin typeface="Arial Unicode MS"/>
                <a:cs typeface="Arial Unicode MS"/>
              </a:rPr>
              <a:t>industria </a:t>
            </a:r>
            <a:r>
              <a:rPr sz="850" spc="30" dirty="0">
                <a:latin typeface="Arial Unicode MS"/>
                <a:cs typeface="Arial Unicode MS"/>
              </a:rPr>
              <a:t>recomiendan </a:t>
            </a:r>
            <a:r>
              <a:rPr sz="850" spc="5" dirty="0">
                <a:latin typeface="Arial Unicode MS"/>
                <a:cs typeface="Arial Unicode MS"/>
              </a:rPr>
              <a:t>un</a:t>
            </a:r>
            <a:r>
              <a:rPr sz="850" i="1" spc="5" dirty="0">
                <a:latin typeface="Verdana"/>
                <a:cs typeface="Verdana"/>
              </a:rPr>
              <a:t>K</a:t>
            </a:r>
            <a:r>
              <a:rPr sz="600" i="1" spc="5" dirty="0">
                <a:latin typeface="Verdana"/>
                <a:cs typeface="Verdana"/>
              </a:rPr>
              <a:t>D </a:t>
            </a:r>
            <a:r>
              <a:rPr sz="850" spc="30" dirty="0">
                <a:latin typeface="Arial Unicode MS"/>
                <a:cs typeface="Arial Unicode MS"/>
              </a:rPr>
              <a:t>valor </a:t>
            </a:r>
            <a:r>
              <a:rPr sz="850" spc="25" dirty="0">
                <a:latin typeface="Arial Unicode MS"/>
                <a:cs typeface="Arial Unicode MS"/>
              </a:rPr>
              <a:t>de </a:t>
            </a:r>
            <a:r>
              <a:rPr sz="850" spc="5" dirty="0">
                <a:latin typeface="Arial Unicode MS"/>
                <a:cs typeface="Arial Unicode MS"/>
              </a:rPr>
              <a:t>0,5 </a:t>
            </a:r>
            <a:r>
              <a:rPr sz="850" dirty="0">
                <a:latin typeface="Arial Unicode MS"/>
                <a:cs typeface="Arial Unicode MS"/>
              </a:rPr>
              <a:t>a 0,67. </a:t>
            </a:r>
            <a:r>
              <a:rPr sz="850" spc="-35" dirty="0">
                <a:latin typeface="Arial Unicode MS"/>
                <a:cs typeface="Arial Unicode MS"/>
              </a:rPr>
              <a:t>Si </a:t>
            </a:r>
            <a:r>
              <a:rPr sz="850" spc="15" dirty="0">
                <a:latin typeface="Arial Unicode MS"/>
                <a:cs typeface="Arial Unicode MS"/>
              </a:rPr>
              <a:t>el </a:t>
            </a:r>
            <a:r>
              <a:rPr sz="850" spc="20" dirty="0">
                <a:latin typeface="Arial Unicode MS"/>
                <a:cs typeface="Arial Unicode MS"/>
              </a:rPr>
              <a:t>ajuste </a:t>
            </a:r>
            <a:r>
              <a:rPr sz="850" spc="2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resultante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 </a:t>
            </a:r>
            <a:r>
              <a:rPr sz="850" spc="50" dirty="0">
                <a:latin typeface="Arial Unicode MS"/>
                <a:cs typeface="Arial Unicode MS"/>
              </a:rPr>
              <a:t>menor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que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mínimo</a:t>
            </a:r>
            <a:r>
              <a:rPr sz="850" i="1" spc="20" dirty="0">
                <a:latin typeface="Verdana"/>
                <a:cs typeface="Verdana"/>
              </a:rPr>
              <a:t>V</a:t>
            </a:r>
            <a:r>
              <a:rPr sz="600" i="1" spc="20" dirty="0">
                <a:latin typeface="Verdana"/>
                <a:cs typeface="Verdana"/>
              </a:rPr>
              <a:t>pu</a:t>
            </a:r>
            <a:r>
              <a:rPr sz="600" i="1" spc="-50" dirty="0">
                <a:latin typeface="Verdana"/>
                <a:cs typeface="Verdana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ajuste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ecuación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anterior,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valor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más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alto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i="1" spc="-45" dirty="0">
                <a:latin typeface="Verdana"/>
                <a:cs typeface="Verdana"/>
              </a:rPr>
              <a:t>K</a:t>
            </a:r>
            <a:r>
              <a:rPr sz="600" i="1" spc="-45" dirty="0">
                <a:latin typeface="Verdana"/>
                <a:cs typeface="Verdana"/>
              </a:rPr>
              <a:t>D</a:t>
            </a:r>
            <a:r>
              <a:rPr sz="600" i="1" spc="-50" dirty="0">
                <a:latin typeface="Verdana"/>
                <a:cs typeface="Verdana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puede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utilizar </a:t>
            </a:r>
            <a:r>
              <a:rPr sz="850" spc="-22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(hasta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i="1" spc="-45" dirty="0">
                <a:latin typeface="Verdana"/>
                <a:cs typeface="Verdana"/>
              </a:rPr>
              <a:t>K</a:t>
            </a:r>
            <a:r>
              <a:rPr sz="600" i="1" spc="-45" dirty="0">
                <a:latin typeface="Verdana"/>
                <a:cs typeface="Verdana"/>
              </a:rPr>
              <a:t>D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850" spc="-15" dirty="0">
                <a:latin typeface="Arial Unicode MS"/>
                <a:cs typeface="Arial Unicode MS"/>
              </a:rPr>
              <a:t>=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1)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para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obtener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mejor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equilibrio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entre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confiabilidad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seguridad.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600">
              <a:latin typeface="Arial Unicode MS"/>
              <a:cs typeface="Arial Unicode MS"/>
            </a:endParaRPr>
          </a:p>
          <a:p>
            <a:pPr marL="12700" marR="78740">
              <a:lnSpc>
                <a:spcPct val="137500"/>
              </a:lnSpc>
            </a:pPr>
            <a:r>
              <a:rPr sz="800" spc="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reducir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ajuste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captación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voltaje,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minimice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40" dirty="0">
                <a:latin typeface="Verdana"/>
                <a:cs typeface="Verdana"/>
              </a:rPr>
              <a:t>R</a:t>
            </a:r>
            <a:r>
              <a:rPr sz="550" i="1" spc="-40" dirty="0">
                <a:latin typeface="Verdana"/>
                <a:cs typeface="Verdana"/>
              </a:rPr>
              <a:t>L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valor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ecuación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30" dirty="0">
                <a:latin typeface="Verdana"/>
                <a:cs typeface="Verdana"/>
              </a:rPr>
              <a:t>V</a:t>
            </a:r>
            <a:r>
              <a:rPr sz="550" i="1" spc="-30" dirty="0">
                <a:latin typeface="Verdana"/>
                <a:cs typeface="Verdana"/>
              </a:rPr>
              <a:t>pu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colocando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paralelo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secundarios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CT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patio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maniobras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lo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más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cerca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posible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45" dirty="0">
                <a:latin typeface="Arial Unicode MS"/>
                <a:cs typeface="Arial Unicode MS"/>
              </a:rPr>
              <a:t>CT.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Si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TC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son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adecuado</a:t>
            </a:r>
            <a:endParaRPr sz="800">
              <a:latin typeface="Arial Unicode MS"/>
              <a:cs typeface="Arial Unicode MS"/>
            </a:endParaRPr>
          </a:p>
          <a:p>
            <a:pPr marL="12700" marR="294005">
              <a:lnSpc>
                <a:spcPct val="137500"/>
              </a:lnSpc>
            </a:pP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soportar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configuración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más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alto,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sensibilidad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más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baja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resulta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esta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configuración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aceptable,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unión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sumadora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no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necesita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estar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patio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distribución.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21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59" y="4811261"/>
            <a:ext cx="5509260" cy="12022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100"/>
              </a:spcBef>
            </a:pPr>
            <a:r>
              <a:rPr sz="800" spc="5" dirty="0">
                <a:latin typeface="Arial Unicode MS"/>
                <a:cs typeface="Arial Unicode MS"/>
              </a:rPr>
              <a:t>Para </a:t>
            </a:r>
            <a:r>
              <a:rPr sz="800" spc="25" dirty="0">
                <a:latin typeface="Arial Unicode MS"/>
                <a:cs typeface="Arial Unicode MS"/>
              </a:rPr>
              <a:t>verificar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0" dirty="0">
                <a:latin typeface="Arial Unicode MS"/>
                <a:cs typeface="Arial Unicode MS"/>
              </a:rPr>
              <a:t>sensibilidad </a:t>
            </a:r>
            <a:r>
              <a:rPr sz="800" spc="25" dirty="0">
                <a:latin typeface="Arial Unicode MS"/>
                <a:cs typeface="Arial Unicode MS"/>
              </a:rPr>
              <a:t>del relé en </a:t>
            </a:r>
            <a:r>
              <a:rPr sz="800" spc="15" dirty="0">
                <a:latin typeface="Arial Unicode MS"/>
                <a:cs typeface="Arial Unicode MS"/>
              </a:rPr>
              <a:t>la activación, </a:t>
            </a:r>
            <a:r>
              <a:rPr sz="800" spc="10" dirty="0">
                <a:latin typeface="Arial Unicode MS"/>
                <a:cs typeface="Arial Unicode MS"/>
              </a:rPr>
              <a:t>calcule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cantidad </a:t>
            </a:r>
            <a:r>
              <a:rPr sz="800" spc="35" dirty="0">
                <a:latin typeface="Arial Unicode MS"/>
                <a:cs typeface="Arial Unicode MS"/>
              </a:rPr>
              <a:t>mínima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0" dirty="0">
                <a:latin typeface="Arial Unicode MS"/>
                <a:cs typeface="Arial Unicode MS"/>
              </a:rPr>
              <a:t>corriente </a:t>
            </a:r>
            <a:r>
              <a:rPr sz="800" spc="25" dirty="0">
                <a:latin typeface="Arial Unicode MS"/>
                <a:cs typeface="Arial Unicode MS"/>
              </a:rPr>
              <a:t>diferencial </a:t>
            </a:r>
            <a:r>
              <a:rPr sz="800" spc="35" dirty="0">
                <a:latin typeface="Arial Unicode MS"/>
                <a:cs typeface="Arial Unicode MS"/>
              </a:rPr>
              <a:t>requerida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alcanzar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activación.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Para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corrientes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bajas,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como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sistemas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conexión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tierra 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alta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impedancia,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requerida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excitar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cada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TC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nivel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activación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debe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agregarse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resistencia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estabilizadora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nivel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activación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voltaje.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15" dirty="0">
                <a:latin typeface="Arial Unicode MS"/>
                <a:cs typeface="Arial Unicode MS"/>
              </a:rPr>
              <a:t>La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mínima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requerida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suma de </a:t>
            </a:r>
            <a:r>
              <a:rPr sz="800" spc="5" dirty="0">
                <a:latin typeface="Arial Unicode MS"/>
                <a:cs typeface="Arial Unicode MS"/>
              </a:rPr>
              <a:t>estas </a:t>
            </a:r>
            <a:r>
              <a:rPr sz="800" spc="25" dirty="0">
                <a:latin typeface="Arial Unicode MS"/>
                <a:cs typeface="Arial Unicode MS"/>
              </a:rPr>
              <a:t>corrientes. </a:t>
            </a: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20" dirty="0">
                <a:latin typeface="Arial Unicode MS"/>
                <a:cs typeface="Arial Unicode MS"/>
              </a:rPr>
              <a:t>sensibilidad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20" dirty="0">
                <a:latin typeface="Arial Unicode MS"/>
                <a:cs typeface="Arial Unicode MS"/>
              </a:rPr>
              <a:t>ajuste </a:t>
            </a:r>
            <a:r>
              <a:rPr sz="800" spc="25" dirty="0">
                <a:latin typeface="Arial Unicode MS"/>
                <a:cs typeface="Arial Unicode MS"/>
              </a:rPr>
              <a:t>de voltaje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20" dirty="0">
                <a:latin typeface="Arial Unicode MS"/>
                <a:cs typeface="Arial Unicode MS"/>
              </a:rPr>
              <a:t>considera </a:t>
            </a:r>
            <a:r>
              <a:rPr sz="800" spc="15" dirty="0">
                <a:latin typeface="Arial Unicode MS"/>
                <a:cs typeface="Arial Unicode MS"/>
              </a:rPr>
              <a:t>adecuada </a:t>
            </a:r>
            <a:r>
              <a:rPr sz="800" spc="5" dirty="0">
                <a:latin typeface="Arial Unicode MS"/>
                <a:cs typeface="Arial Unicode MS"/>
              </a:rPr>
              <a:t>si </a:t>
            </a:r>
            <a:r>
              <a:rPr sz="800" spc="15" dirty="0">
                <a:latin typeface="Arial Unicode MS"/>
                <a:cs typeface="Arial Unicode MS"/>
              </a:rPr>
              <a:t>esta </a:t>
            </a:r>
            <a:r>
              <a:rPr sz="800" spc="2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mínima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arranque</a:t>
            </a:r>
            <a:r>
              <a:rPr sz="800" spc="-10" dirty="0">
                <a:latin typeface="Arial Unicode MS"/>
                <a:cs typeface="Arial Unicode MS"/>
              </a:rPr>
              <a:t> es </a:t>
            </a:r>
            <a:r>
              <a:rPr sz="800" spc="45" dirty="0">
                <a:latin typeface="Arial Unicode MS"/>
                <a:cs typeface="Arial Unicode MS"/>
              </a:rPr>
              <a:t>menor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interna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mínima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esperada.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60" y="6137181"/>
            <a:ext cx="56464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100"/>
              </a:spcBef>
            </a:pPr>
            <a:r>
              <a:rPr sz="800" spc="-55" dirty="0">
                <a:latin typeface="Arial Unicode MS"/>
                <a:cs typeface="Arial Unicode MS"/>
              </a:rPr>
              <a:t>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práctica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recomendada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utilizar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relación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total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todos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TC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reducir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circuito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durante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interna.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Si</a:t>
            </a:r>
            <a:r>
              <a:rPr sz="800" spc="-10" dirty="0">
                <a:latin typeface="Arial Unicode MS"/>
                <a:cs typeface="Arial Unicode MS"/>
              </a:rPr>
              <a:t> se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toma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CT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devanado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parcial,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alto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terminales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conectados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será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elevado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0" dirty="0">
                <a:latin typeface="Arial Unicode MS"/>
                <a:cs typeface="Arial Unicode MS"/>
              </a:rPr>
              <a:t>por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efecto del </a:t>
            </a:r>
            <a:r>
              <a:rPr sz="800" spc="40" dirty="0">
                <a:latin typeface="Arial Unicode MS"/>
                <a:cs typeface="Arial Unicode MS"/>
              </a:rPr>
              <a:t>autotransformador </a:t>
            </a:r>
            <a:r>
              <a:rPr sz="800" dirty="0">
                <a:latin typeface="Arial Unicode MS"/>
                <a:cs typeface="Arial Unicode MS"/>
              </a:rPr>
              <a:t>a </a:t>
            </a:r>
            <a:r>
              <a:rPr sz="800" spc="45" dirty="0">
                <a:latin typeface="Arial Unicode MS"/>
                <a:cs typeface="Arial Unicode MS"/>
              </a:rPr>
              <a:t>un </a:t>
            </a:r>
            <a:r>
              <a:rPr sz="800" spc="25" dirty="0">
                <a:latin typeface="Arial Unicode MS"/>
                <a:cs typeface="Arial Unicode MS"/>
              </a:rPr>
              <a:t>voltaje </a:t>
            </a:r>
            <a:r>
              <a:rPr sz="800" spc="30" dirty="0">
                <a:latin typeface="Arial Unicode MS"/>
                <a:cs typeface="Arial Unicode MS"/>
              </a:rPr>
              <a:t>aún </a:t>
            </a:r>
            <a:r>
              <a:rPr sz="800" spc="35" dirty="0">
                <a:latin typeface="Arial Unicode MS"/>
                <a:cs typeface="Arial Unicode MS"/>
              </a:rPr>
              <a:t>mayor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40" dirty="0">
                <a:latin typeface="Arial Unicode MS"/>
                <a:cs typeface="Arial Unicode MS"/>
              </a:rPr>
              <a:t>terminal </a:t>
            </a:r>
            <a:r>
              <a:rPr sz="800" spc="30" dirty="0">
                <a:latin typeface="Arial Unicode MS"/>
                <a:cs typeface="Arial Unicode MS"/>
              </a:rPr>
              <a:t>final </a:t>
            </a:r>
            <a:r>
              <a:rPr sz="800" spc="25" dirty="0">
                <a:latin typeface="Arial Unicode MS"/>
                <a:cs typeface="Arial Unicode MS"/>
              </a:rPr>
              <a:t>del devanado secundario del </a:t>
            </a:r>
            <a:r>
              <a:rPr sz="800" spc="-45" dirty="0">
                <a:latin typeface="Arial Unicode MS"/>
                <a:cs typeface="Arial Unicode MS"/>
              </a:rPr>
              <a:t>CT. </a:t>
            </a:r>
            <a:r>
              <a:rPr sz="800" spc="-35" dirty="0">
                <a:latin typeface="Arial Unicode MS"/>
                <a:cs typeface="Arial Unicode MS"/>
              </a:rPr>
              <a:t>Si </a:t>
            </a:r>
            <a:r>
              <a:rPr sz="800" spc="40" dirty="0">
                <a:latin typeface="Arial Unicode MS"/>
                <a:cs typeface="Arial Unicode MS"/>
              </a:rPr>
              <a:t>no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dispone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60" dirty="0">
                <a:latin typeface="Arial Unicode MS"/>
                <a:cs typeface="Arial Unicode MS"/>
              </a:rPr>
              <a:t>TC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relación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igual,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esquema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puede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seguir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utilizando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pero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conexiones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especiales.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3460" y="7126536"/>
            <a:ext cx="562483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diferencial de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25" dirty="0">
                <a:latin typeface="Arial Unicode MS"/>
                <a:cs typeface="Arial Unicode MS"/>
              </a:rPr>
              <a:t>impedancia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40" dirty="0">
                <a:latin typeface="Arial Unicode MS"/>
                <a:cs typeface="Arial Unicode MS"/>
              </a:rPr>
              <a:t>muy </a:t>
            </a:r>
            <a:r>
              <a:rPr sz="750" spc="15" dirty="0">
                <a:latin typeface="Arial Unicode MS"/>
                <a:cs typeface="Arial Unicode MS"/>
              </a:rPr>
              <a:t>sensible </a:t>
            </a:r>
            <a:r>
              <a:rPr sz="750" spc="35" dirty="0">
                <a:latin typeface="Arial Unicode MS"/>
                <a:cs typeface="Arial Unicode MS"/>
              </a:rPr>
              <a:t>porque </a:t>
            </a:r>
            <a:r>
              <a:rPr sz="750" spc="20" dirty="0">
                <a:latin typeface="Arial Unicode MS"/>
                <a:cs typeface="Arial Unicode MS"/>
              </a:rPr>
              <a:t>solo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5" dirty="0">
                <a:latin typeface="Arial Unicode MS"/>
                <a:cs typeface="Arial Unicode MS"/>
              </a:rPr>
              <a:t>necesita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25" dirty="0">
                <a:latin typeface="Arial Unicode MS"/>
                <a:cs typeface="Arial Unicode MS"/>
              </a:rPr>
              <a:t>pequeña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3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fluye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través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resistencia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estabilizadora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producir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lo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suficientemente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alto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como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dispararse.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Esta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2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sensibilidad </a:t>
            </a:r>
            <a:r>
              <a:rPr sz="750" spc="30" dirty="0">
                <a:latin typeface="Arial Unicode MS"/>
                <a:cs typeface="Arial Unicode MS"/>
              </a:rPr>
              <a:t>lo </a:t>
            </a:r>
            <a:r>
              <a:rPr sz="750" spc="10" dirty="0">
                <a:latin typeface="Arial Unicode MS"/>
                <a:cs typeface="Arial Unicode MS"/>
              </a:rPr>
              <a:t>hace </a:t>
            </a:r>
            <a:r>
              <a:rPr sz="750" spc="30" dirty="0">
                <a:latin typeface="Arial Unicode MS"/>
                <a:cs typeface="Arial Unicode MS"/>
              </a:rPr>
              <a:t>generalmente </a:t>
            </a:r>
            <a:r>
              <a:rPr sz="750" spc="20" dirty="0">
                <a:latin typeface="Arial Unicode MS"/>
                <a:cs typeface="Arial Unicode MS"/>
              </a:rPr>
              <a:t>adecuado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15" dirty="0">
                <a:latin typeface="Arial Unicode MS"/>
                <a:cs typeface="Arial Unicode MS"/>
              </a:rPr>
              <a:t>su aplicación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sistemas conectados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35" dirty="0">
                <a:latin typeface="Arial Unicode MS"/>
                <a:cs typeface="Arial Unicode MS"/>
              </a:rPr>
              <a:t>tierra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alta impedancia. </a:t>
            </a:r>
            <a:r>
              <a:rPr sz="750" spc="15" dirty="0">
                <a:latin typeface="Arial Unicode MS"/>
                <a:cs typeface="Arial Unicode MS"/>
              </a:rPr>
              <a:t>Cuando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disponibles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cumplen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requisitos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alta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impedancia</a:t>
            </a:r>
            <a:r>
              <a:rPr sz="750" spc="-5" dirty="0">
                <a:latin typeface="Arial Unicode MS"/>
                <a:cs typeface="Arial Unicode MS"/>
              </a:rPr>
              <a:t> es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solución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muy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efectiva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económica,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especialmente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buses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muchas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terminales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configuraciones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simples.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22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46" y="4816259"/>
            <a:ext cx="5631815" cy="247644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50"/>
              </a:spcBef>
            </a:pPr>
            <a:r>
              <a:rPr sz="750" spc="20" dirty="0">
                <a:latin typeface="Arial Unicode MS"/>
                <a:cs typeface="Arial Unicode MS"/>
              </a:rPr>
              <a:t>Como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30" dirty="0">
                <a:latin typeface="Arial Unicode MS"/>
                <a:cs typeface="Arial Unicode MS"/>
              </a:rPr>
              <a:t>mencionó </a:t>
            </a:r>
            <a:r>
              <a:rPr sz="750" spc="35" dirty="0">
                <a:latin typeface="Arial Unicode MS"/>
                <a:cs typeface="Arial Unicode MS"/>
              </a:rPr>
              <a:t>anteriormente,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esquema incluye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sobrecorriente </a:t>
            </a:r>
            <a:r>
              <a:rPr sz="750" spc="25" dirty="0">
                <a:latin typeface="Arial Unicode MS"/>
                <a:cs typeface="Arial Unicode MS"/>
              </a:rPr>
              <a:t>instantánea opcional </a:t>
            </a:r>
            <a:r>
              <a:rPr sz="750" spc="-10" dirty="0">
                <a:latin typeface="Arial Unicode MS"/>
                <a:cs typeface="Arial Unicode MS"/>
              </a:rPr>
              <a:t>(50). Este 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 proporciona una </a:t>
            </a:r>
            <a:r>
              <a:rPr sz="750" spc="20" dirty="0">
                <a:latin typeface="Arial Unicode MS"/>
                <a:cs typeface="Arial Unicode MS"/>
              </a:rPr>
              <a:t>iniciación sostenida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45" dirty="0">
                <a:latin typeface="Arial Unicode MS"/>
                <a:cs typeface="Arial Unicode MS"/>
              </a:rPr>
              <a:t>interruptor </a:t>
            </a:r>
            <a:r>
              <a:rPr sz="750" spc="-40" dirty="0">
                <a:latin typeface="Arial Unicode MS"/>
                <a:cs typeface="Arial Unicode MS"/>
              </a:rPr>
              <a:t>(</a:t>
            </a:r>
            <a:r>
              <a:rPr sz="750" i="1" spc="-40" dirty="0">
                <a:latin typeface="Verdana"/>
                <a:cs typeface="Verdana"/>
              </a:rPr>
              <a:t>BFI</a:t>
            </a:r>
            <a:r>
              <a:rPr sz="750" spc="-40" dirty="0">
                <a:latin typeface="Arial Unicode MS"/>
                <a:cs typeface="Arial Unicode MS"/>
              </a:rPr>
              <a:t>) </a:t>
            </a:r>
            <a:r>
              <a:rPr sz="750" spc="10" dirty="0">
                <a:latin typeface="Arial Unicode MS"/>
                <a:cs typeface="Arial Unicode MS"/>
              </a:rPr>
              <a:t>señal </a:t>
            </a:r>
            <a:r>
              <a:rPr sz="750" spc="25" dirty="0">
                <a:latin typeface="Arial Unicode MS"/>
                <a:cs typeface="Arial Unicode MS"/>
              </a:rPr>
              <a:t>cuando </a:t>
            </a:r>
            <a:r>
              <a:rPr sz="750" spc="-5" dirty="0">
                <a:latin typeface="Arial Unicode MS"/>
                <a:cs typeface="Arial Unicode MS"/>
              </a:rPr>
              <a:t>sea </a:t>
            </a:r>
            <a:r>
              <a:rPr sz="750" spc="10" dirty="0">
                <a:latin typeface="Arial Unicode MS"/>
                <a:cs typeface="Arial Unicode MS"/>
              </a:rPr>
              <a:t>necesario. </a:t>
            </a:r>
            <a:r>
              <a:rPr sz="750" spc="15" dirty="0">
                <a:latin typeface="Arial Unicode MS"/>
                <a:cs typeface="Arial Unicode MS"/>
              </a:rPr>
              <a:t>Cuando el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10" dirty="0">
                <a:latin typeface="Arial Unicode MS"/>
                <a:cs typeface="Arial Unicode MS"/>
              </a:rPr>
              <a:t>87 </a:t>
            </a:r>
            <a:r>
              <a:rPr sz="750" spc="30" dirty="0">
                <a:latin typeface="Arial Unicode MS"/>
                <a:cs typeface="Arial Unicode MS"/>
              </a:rPr>
              <a:t>opera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20" dirty="0">
                <a:latin typeface="Arial Unicode MS"/>
                <a:cs typeface="Arial Unicode MS"/>
              </a:rPr>
              <a:t>dispara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relé </a:t>
            </a:r>
            <a:r>
              <a:rPr sz="750" spc="25" dirty="0">
                <a:latin typeface="Arial Unicode MS"/>
                <a:cs typeface="Arial Unicode MS"/>
              </a:rPr>
              <a:t>de bloqueo,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40" dirty="0">
                <a:latin typeface="Arial Unicode MS"/>
                <a:cs typeface="Arial Unicode MS"/>
              </a:rPr>
              <a:t>ruta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25" dirty="0">
                <a:latin typeface="Arial Unicode MS"/>
                <a:cs typeface="Arial Unicode MS"/>
              </a:rPr>
              <a:t>impedancia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corta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10" dirty="0">
                <a:latin typeface="Arial Unicode MS"/>
                <a:cs typeface="Arial Unicode MS"/>
              </a:rPr>
              <a:t>87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0" dirty="0">
                <a:latin typeface="Arial Unicode MS"/>
                <a:cs typeface="Arial Unicode MS"/>
              </a:rPr>
              <a:t>desconecta.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30" dirty="0">
                <a:latin typeface="Arial Unicode MS"/>
                <a:cs typeface="Arial Unicode MS"/>
              </a:rPr>
              <a:t>continuará fluyendo </a:t>
            </a:r>
            <a:r>
              <a:rPr sz="750" spc="20" dirty="0">
                <a:latin typeface="Arial Unicode MS"/>
                <a:cs typeface="Arial Unicode MS"/>
              </a:rPr>
              <a:t>hasta </a:t>
            </a:r>
            <a:r>
              <a:rPr sz="750" spc="30" dirty="0">
                <a:latin typeface="Arial Unicode MS"/>
                <a:cs typeface="Arial Unicode MS"/>
              </a:rPr>
              <a:t>que todos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35" dirty="0">
                <a:latin typeface="Arial Unicode MS"/>
                <a:cs typeface="Arial Unicode MS"/>
              </a:rPr>
              <a:t>interruptores </a:t>
            </a:r>
            <a:r>
              <a:rPr sz="750" spc="40" dirty="0">
                <a:latin typeface="Arial Unicode MS"/>
                <a:cs typeface="Arial Unicode MS"/>
              </a:rPr>
              <a:t>interrumpan </a:t>
            </a:r>
            <a:r>
              <a:rPr sz="750" spc="20" dirty="0">
                <a:latin typeface="Arial Unicode MS"/>
                <a:cs typeface="Arial Unicode MS"/>
              </a:rPr>
              <a:t>con </a:t>
            </a:r>
            <a:r>
              <a:rPr sz="750" spc="30" dirty="0">
                <a:latin typeface="Arial Unicode MS"/>
                <a:cs typeface="Arial Unicode MS"/>
              </a:rPr>
              <a:t>éxito </a:t>
            </a:r>
            <a:r>
              <a:rPr sz="750" spc="15" dirty="0">
                <a:latin typeface="Arial Unicode MS"/>
                <a:cs typeface="Arial Unicode MS"/>
              </a:rPr>
              <a:t>la falla,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30" dirty="0">
                <a:latin typeface="Arial Unicode MS"/>
                <a:cs typeface="Arial Unicode MS"/>
              </a:rPr>
              <a:t>lo que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50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permanece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afirmado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sostiene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la</a:t>
            </a:r>
            <a:r>
              <a:rPr sz="750" i="1" spc="-20" dirty="0">
                <a:latin typeface="Verdana"/>
                <a:cs typeface="Verdana"/>
              </a:rPr>
              <a:t>BFI</a:t>
            </a:r>
            <a:r>
              <a:rPr sz="750" i="1" spc="-60" dirty="0">
                <a:latin typeface="Verdana"/>
                <a:cs typeface="Verdana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señal.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50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también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mejorar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confiabilidad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al </a:t>
            </a:r>
            <a:r>
              <a:rPr sz="750" spc="45" dirty="0">
                <a:latin typeface="Arial Unicode MS"/>
                <a:cs typeface="Arial Unicode MS"/>
              </a:rPr>
              <a:t>permitir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25" dirty="0">
                <a:latin typeface="Arial Unicode MS"/>
                <a:cs typeface="Arial Unicode MS"/>
              </a:rPr>
              <a:t>condición de disparo </a:t>
            </a:r>
            <a:r>
              <a:rPr sz="750" spc="5" dirty="0">
                <a:latin typeface="Arial Unicode MS"/>
                <a:cs typeface="Arial Unicode MS"/>
              </a:rPr>
              <a:t>si </a:t>
            </a:r>
            <a:r>
              <a:rPr sz="750" spc="30" dirty="0">
                <a:latin typeface="Arial Unicode MS"/>
                <a:cs typeface="Arial Unicode MS"/>
              </a:rPr>
              <a:t>una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dirty="0">
                <a:latin typeface="Arial Unicode MS"/>
                <a:cs typeface="Arial Unicode MS"/>
              </a:rPr>
              <a:t>MOV </a:t>
            </a:r>
            <a:r>
              <a:rPr sz="750" spc="20" dirty="0">
                <a:latin typeface="Arial Unicode MS"/>
                <a:cs typeface="Arial Unicode MS"/>
              </a:rPr>
              <a:t>provoca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30" dirty="0">
                <a:latin typeface="Arial Unicode MS"/>
                <a:cs typeface="Arial Unicode MS"/>
              </a:rPr>
              <a:t>cortocircuito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40" dirty="0">
                <a:latin typeface="Arial Unicode MS"/>
                <a:cs typeface="Arial Unicode MS"/>
              </a:rPr>
              <a:t>ruta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25" dirty="0">
                <a:latin typeface="Arial Unicode MS"/>
                <a:cs typeface="Arial Unicode MS"/>
              </a:rPr>
              <a:t>impedancia cuando </a:t>
            </a:r>
            <a:r>
              <a:rPr sz="750" spc="15" dirty="0">
                <a:latin typeface="Arial Unicode MS"/>
                <a:cs typeface="Arial Unicode MS"/>
              </a:rPr>
              <a:t>hay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alto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voltaje.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15"/>
              </a:spcBef>
            </a:pPr>
            <a:endParaRPr sz="950">
              <a:latin typeface="Arial Unicode MS"/>
              <a:cs typeface="Arial Unicode MS"/>
            </a:endParaRPr>
          </a:p>
          <a:p>
            <a:pPr marL="12700"/>
            <a:r>
              <a:rPr sz="700" spc="-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corriente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activación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50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elementos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debe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establecerse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debajo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corriente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interna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mínima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950">
              <a:latin typeface="Arial Unicode MS"/>
              <a:cs typeface="Arial Unicode MS"/>
            </a:endParaRPr>
          </a:p>
          <a:p>
            <a:pPr marL="12700"/>
            <a:r>
              <a:rPr sz="650" spc="-15" dirty="0">
                <a:latin typeface="Arial Unicode MS"/>
                <a:cs typeface="Arial Unicode MS"/>
              </a:rPr>
              <a:t>Las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cantidades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ecuación</a:t>
            </a:r>
            <a:r>
              <a:rPr sz="650" spc="-5" dirty="0">
                <a:latin typeface="Arial Unicode MS"/>
                <a:cs typeface="Arial Unicode MS"/>
              </a:rPr>
              <a:t> 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definen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siguiente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manera:</a:t>
            </a:r>
            <a:endParaRPr sz="6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1000">
              <a:latin typeface="Arial Unicode MS"/>
              <a:cs typeface="Arial Unicode MS"/>
            </a:endParaRPr>
          </a:p>
          <a:p>
            <a:pPr marL="240665"/>
            <a:r>
              <a:rPr sz="650" i="1" spc="-20" dirty="0">
                <a:latin typeface="Verdana"/>
                <a:cs typeface="Verdana"/>
              </a:rPr>
              <a:t>I</a:t>
            </a:r>
            <a:r>
              <a:rPr sz="450" i="1" spc="-20" dirty="0">
                <a:latin typeface="Verdana"/>
                <a:cs typeface="Verdana"/>
              </a:rPr>
              <a:t>PU</a:t>
            </a:r>
            <a:r>
              <a:rPr sz="450" i="1" spc="-45" dirty="0">
                <a:latin typeface="Verdana"/>
                <a:cs typeface="Verdana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corriente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captación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50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elementos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900">
              <a:latin typeface="Arial Unicode MS"/>
              <a:cs typeface="Arial Unicode MS"/>
            </a:endParaRPr>
          </a:p>
          <a:p>
            <a:pPr marL="241300"/>
            <a:r>
              <a:rPr sz="800" i="1" spc="-20" dirty="0">
                <a:latin typeface="Verdana"/>
                <a:cs typeface="Verdana"/>
              </a:rPr>
              <a:t>I</a:t>
            </a:r>
            <a:r>
              <a:rPr sz="550" i="1" spc="-20" dirty="0">
                <a:latin typeface="Verdana"/>
                <a:cs typeface="Verdana"/>
              </a:rPr>
              <a:t>MIN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interna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mínima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</a:pPr>
            <a:endParaRPr sz="950">
              <a:latin typeface="Arial Unicode MS"/>
              <a:cs typeface="Arial Unicode MS"/>
            </a:endParaRPr>
          </a:p>
          <a:p>
            <a:pPr marL="241300"/>
            <a:r>
              <a:rPr sz="700" i="1" spc="-20" dirty="0">
                <a:latin typeface="Verdana"/>
                <a:cs typeface="Verdana"/>
              </a:rPr>
              <a:t>metro</a:t>
            </a:r>
            <a:r>
              <a:rPr sz="700" i="1" spc="-65" dirty="0">
                <a:latin typeface="Verdana"/>
                <a:cs typeface="Verdana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factor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seguridad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(normalmente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igual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0,5)</a:t>
            </a:r>
            <a:endParaRPr sz="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23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60" y="4809992"/>
            <a:ext cx="5561330" cy="2366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2725">
              <a:lnSpc>
                <a:spcPct val="146700"/>
              </a:lnSpc>
              <a:spcBef>
                <a:spcPts val="100"/>
              </a:spcBef>
            </a:pPr>
            <a:r>
              <a:rPr sz="750" spc="15" dirty="0">
                <a:latin typeface="Arial Unicode MS"/>
                <a:cs typeface="Arial Unicode MS"/>
              </a:rPr>
              <a:t>Cuando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transformadores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tienen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relaciones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similares,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alta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impedancia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descrito </a:t>
            </a:r>
            <a:r>
              <a:rPr sz="750" spc="35" dirty="0">
                <a:latin typeface="Arial Unicode MS"/>
                <a:cs typeface="Arial Unicode MS"/>
              </a:rPr>
              <a:t>anteriormente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40" dirty="0">
                <a:latin typeface="Arial Unicode MS"/>
                <a:cs typeface="Arial Unicode MS"/>
              </a:rPr>
              <a:t>muy </a:t>
            </a:r>
            <a:r>
              <a:rPr sz="750" spc="20" dirty="0">
                <a:latin typeface="Arial Unicode MS"/>
                <a:cs typeface="Arial Unicode MS"/>
              </a:rPr>
              <a:t>efectivo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20" dirty="0">
                <a:latin typeface="Arial Unicode MS"/>
                <a:cs typeface="Arial Unicode MS"/>
              </a:rPr>
              <a:t>económico. </a:t>
            </a:r>
            <a:r>
              <a:rPr sz="750" spc="-35" dirty="0">
                <a:latin typeface="Arial Unicode MS"/>
                <a:cs typeface="Arial Unicode MS"/>
              </a:rPr>
              <a:t>Si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dirty="0">
                <a:latin typeface="Arial Unicode MS"/>
                <a:cs typeface="Arial Unicode MS"/>
              </a:rPr>
              <a:t>TI </a:t>
            </a:r>
            <a:r>
              <a:rPr sz="750" spc="30" dirty="0">
                <a:latin typeface="Arial Unicode MS"/>
                <a:cs typeface="Arial Unicode MS"/>
              </a:rPr>
              <a:t>tienen </a:t>
            </a:r>
            <a:r>
              <a:rPr sz="750" spc="15" dirty="0">
                <a:latin typeface="Arial Unicode MS"/>
                <a:cs typeface="Arial Unicode MS"/>
              </a:rPr>
              <a:t>relaciones </a:t>
            </a:r>
            <a:r>
              <a:rPr sz="750" spc="25" dirty="0">
                <a:latin typeface="Arial Unicode MS"/>
                <a:cs typeface="Arial Unicode MS"/>
              </a:rPr>
              <a:t>diferentes </a:t>
            </a:r>
            <a:r>
              <a:rPr sz="750" spc="35" dirty="0">
                <a:latin typeface="Arial Unicode MS"/>
                <a:cs typeface="Arial Unicode MS"/>
              </a:rPr>
              <a:t>o </a:t>
            </a:r>
            <a:r>
              <a:rPr sz="750" spc="5" dirty="0">
                <a:latin typeface="Arial Unicode MS"/>
                <a:cs typeface="Arial Unicode MS"/>
              </a:rPr>
              <a:t>si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25" dirty="0">
                <a:latin typeface="Arial Unicode MS"/>
                <a:cs typeface="Arial Unicode MS"/>
              </a:rPr>
              <a:t> reconfigurable,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25" dirty="0">
                <a:latin typeface="Arial Unicode MS"/>
                <a:cs typeface="Arial Unicode MS"/>
              </a:rPr>
              <a:t>impedancia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5" dirty="0">
                <a:latin typeface="Arial Unicode MS"/>
                <a:cs typeface="Arial Unicode MS"/>
              </a:rPr>
              <a:t>vuelve </a:t>
            </a:r>
            <a:r>
              <a:rPr sz="750" spc="25" dirty="0">
                <a:latin typeface="Arial Unicode MS"/>
                <a:cs typeface="Arial Unicode MS"/>
              </a:rPr>
              <a:t>menos </a:t>
            </a:r>
            <a:r>
              <a:rPr sz="750" spc="15" dirty="0">
                <a:latin typeface="Arial Unicode MS"/>
                <a:cs typeface="Arial Unicode MS"/>
              </a:rPr>
              <a:t>efectivo. Por </a:t>
            </a:r>
            <a:r>
              <a:rPr sz="750" spc="30" dirty="0">
                <a:latin typeface="Arial Unicode MS"/>
                <a:cs typeface="Arial Unicode MS"/>
              </a:rPr>
              <a:t>lo tanto,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recomienda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30" dirty="0">
                <a:latin typeface="Arial Unicode MS"/>
                <a:cs typeface="Arial Unicode MS"/>
              </a:rPr>
              <a:t>porcentual </a:t>
            </a:r>
            <a:r>
              <a:rPr sz="750" spc="20" dirty="0">
                <a:latin typeface="Arial Unicode MS"/>
                <a:cs typeface="Arial Unicode MS"/>
              </a:rPr>
              <a:t>con </a:t>
            </a:r>
            <a:r>
              <a:rPr sz="750" spc="30" dirty="0">
                <a:latin typeface="Arial Unicode MS"/>
                <a:cs typeface="Arial Unicode MS"/>
              </a:rPr>
              <a:t>múltiples </a:t>
            </a:r>
            <a:r>
              <a:rPr sz="750" spc="20" dirty="0">
                <a:latin typeface="Arial Unicode MS"/>
                <a:cs typeface="Arial Unicode MS"/>
              </a:rPr>
              <a:t>circuitos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restricción. </a:t>
            </a:r>
            <a:r>
              <a:rPr sz="750" spc="-5" dirty="0">
                <a:latin typeface="Arial Unicode MS"/>
                <a:cs typeface="Arial Unicode MS"/>
              </a:rPr>
              <a:t>Los </a:t>
            </a:r>
            <a:r>
              <a:rPr sz="750" spc="25" dirty="0">
                <a:latin typeface="Arial Unicode MS"/>
                <a:cs typeface="Arial Unicode MS"/>
              </a:rPr>
              <a:t>elementos </a:t>
            </a:r>
            <a:r>
              <a:rPr sz="750" spc="20" dirty="0">
                <a:latin typeface="Arial Unicode MS"/>
                <a:cs typeface="Arial Unicode MS"/>
              </a:rPr>
              <a:t>diferenciales </a:t>
            </a:r>
            <a:r>
              <a:rPr sz="750" spc="25" dirty="0">
                <a:latin typeface="Arial Unicode MS"/>
                <a:cs typeface="Arial Unicode MS"/>
              </a:rPr>
              <a:t>porcentuales </a:t>
            </a:r>
            <a:r>
              <a:rPr sz="750" spc="30" dirty="0">
                <a:latin typeface="Arial Unicode MS"/>
                <a:cs typeface="Arial Unicode MS"/>
              </a:rPr>
              <a:t>comparan una </a:t>
            </a:r>
            <a:r>
              <a:rPr sz="750" spc="3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funcionamiento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restricción.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8890">
              <a:lnSpc>
                <a:spcPct val="146700"/>
              </a:lnSpc>
            </a:pP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porcentaje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electromecánico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tradicional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tiene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varias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entradas,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cada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conectada</a:t>
            </a:r>
            <a:r>
              <a:rPr sz="750" dirty="0">
                <a:latin typeface="Arial Unicode MS"/>
                <a:cs typeface="Arial Unicode MS"/>
              </a:rPr>
              <a:t> 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CT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auxiliar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interno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individual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vueltas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variables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45" dirty="0">
                <a:latin typeface="Arial Unicode MS"/>
                <a:cs typeface="Arial Unicode MS"/>
              </a:rPr>
              <a:t>(TAPS)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compensar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cualquier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CT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principales.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Generalmente,</a:t>
            </a:r>
            <a:r>
              <a:rPr sz="750" spc="-5" dirty="0">
                <a:latin typeface="Arial Unicode MS"/>
                <a:cs typeface="Arial Unicode MS"/>
              </a:rPr>
              <a:t> se 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usa </a:t>
            </a:r>
            <a:r>
              <a:rPr sz="750" spc="30" dirty="0">
                <a:latin typeface="Arial Unicode MS"/>
                <a:cs typeface="Arial Unicode MS"/>
              </a:rPr>
              <a:t>una pendiente </a:t>
            </a:r>
            <a:r>
              <a:rPr sz="750" spc="20" dirty="0">
                <a:latin typeface="Arial Unicode MS"/>
                <a:cs typeface="Arial Unicode MS"/>
              </a:rPr>
              <a:t>única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30" dirty="0">
                <a:latin typeface="Arial Unicode MS"/>
                <a:cs typeface="Arial Unicode MS"/>
              </a:rPr>
              <a:t>configurable </a:t>
            </a:r>
            <a:r>
              <a:rPr sz="750" spc="20" dirty="0">
                <a:latin typeface="Arial Unicode MS"/>
                <a:cs typeface="Arial Unicode MS"/>
              </a:rPr>
              <a:t>con </a:t>
            </a:r>
            <a:r>
              <a:rPr sz="750" spc="-55" dirty="0">
                <a:latin typeface="Arial Unicode MS"/>
                <a:cs typeface="Arial Unicode MS"/>
              </a:rPr>
              <a:t>TC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misma </a:t>
            </a:r>
            <a:r>
              <a:rPr sz="750" spc="20" dirty="0">
                <a:latin typeface="Arial Unicode MS"/>
                <a:cs typeface="Arial Unicode MS"/>
              </a:rPr>
              <a:t>relación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15" dirty="0">
                <a:latin typeface="Arial Unicode MS"/>
                <a:cs typeface="Arial Unicode MS"/>
              </a:rPr>
              <a:t>derivaciones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relé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30" dirty="0">
                <a:latin typeface="Arial Unicode MS"/>
                <a:cs typeface="Arial Unicode MS"/>
              </a:rPr>
              <a:t>configuran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misma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manera.</a:t>
            </a:r>
            <a:r>
              <a:rPr sz="750" spc="-15" dirty="0">
                <a:latin typeface="Arial Unicode MS"/>
                <a:cs typeface="Arial Unicode MS"/>
              </a:rPr>
              <a:t> La </a:t>
            </a:r>
            <a:r>
              <a:rPr sz="750" spc="40" dirty="0">
                <a:latin typeface="Arial Unicode MS"/>
                <a:cs typeface="Arial Unicode MS"/>
              </a:rPr>
              <a:t>toma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seleccionada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basa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disponible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relación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40" dirty="0">
                <a:latin typeface="Arial Unicode MS"/>
                <a:cs typeface="Arial Unicode MS"/>
              </a:rPr>
              <a:t>CT.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46700"/>
              </a:lnSpc>
            </a:pPr>
            <a:r>
              <a:rPr sz="750" spc="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externas,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circulará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entre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través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elementos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restricción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poca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ninguna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fluyendo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través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operación.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900">
              <a:latin typeface="Arial Unicode MS"/>
              <a:cs typeface="Arial Unicode MS"/>
            </a:endParaRPr>
          </a:p>
          <a:p>
            <a:pPr marL="12700">
              <a:spcBef>
                <a:spcPts val="5"/>
              </a:spcBef>
            </a:pPr>
            <a:r>
              <a:rPr sz="800" spc="5" dirty="0">
                <a:latin typeface="Arial Unicode MS"/>
                <a:cs typeface="Arial Unicode MS"/>
              </a:rPr>
              <a:t>Para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fallas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internas,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fluirá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través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restricción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operación.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fld id="{81D60167-4931-47E6-BA6A-407CBD079E47}" type="slidenum">
              <a:rPr spc="10" dirty="0"/>
              <a:pPr marL="38100">
                <a:spcBef>
                  <a:spcPts val="155"/>
                </a:spcBef>
              </a:pPr>
              <a:t>24</a:t>
            </a:fld>
            <a:endParaRPr spc="10" dirty="0"/>
          </a:p>
        </p:txBody>
      </p:sp>
      <p:sp>
        <p:nvSpPr>
          <p:cNvPr id="4" name="object 4"/>
          <p:cNvSpPr txBox="1"/>
          <p:nvPr/>
        </p:nvSpPr>
        <p:spPr>
          <a:xfrm>
            <a:off x="6093458" y="4812162"/>
            <a:ext cx="5499735" cy="19260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46050">
              <a:lnSpc>
                <a:spcPct val="137500"/>
              </a:lnSpc>
              <a:spcBef>
                <a:spcPts val="90"/>
              </a:spcBef>
            </a:pPr>
            <a:r>
              <a:rPr sz="800" spc="25" dirty="0">
                <a:latin typeface="Arial Unicode MS"/>
                <a:cs typeface="Arial Unicode MS"/>
              </a:rPr>
              <a:t>Un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porcentual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genera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señal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disparo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si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operación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25" dirty="0">
                <a:latin typeface="Verdana"/>
                <a:cs typeface="Verdana"/>
              </a:rPr>
              <a:t>I</a:t>
            </a:r>
            <a:r>
              <a:rPr sz="550" i="1" spc="-25" dirty="0">
                <a:latin typeface="Verdana"/>
                <a:cs typeface="Verdana"/>
              </a:rPr>
              <a:t>OP</a:t>
            </a:r>
            <a:r>
              <a:rPr sz="550" i="1" spc="-45" dirty="0">
                <a:latin typeface="Verdana"/>
                <a:cs typeface="Verdana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mayor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arranque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mínima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25" dirty="0">
                <a:latin typeface="Verdana"/>
                <a:cs typeface="Verdana"/>
              </a:rPr>
              <a:t>I</a:t>
            </a:r>
            <a:r>
              <a:rPr sz="550" i="1" spc="-25" dirty="0">
                <a:latin typeface="Verdana"/>
                <a:cs typeface="Verdana"/>
              </a:rPr>
              <a:t>PU</a:t>
            </a:r>
            <a:r>
              <a:rPr sz="550" i="1" spc="-50" dirty="0">
                <a:latin typeface="Verdana"/>
                <a:cs typeface="Verdana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también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35" dirty="0">
                <a:latin typeface="Arial Unicode MS"/>
                <a:cs typeface="Arial Unicode MS"/>
              </a:rPr>
              <a:t>mayor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porcentaje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restricción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360"/>
              </a:spcBef>
            </a:pPr>
            <a:r>
              <a:rPr sz="800" i="1" spc="-40" dirty="0">
                <a:latin typeface="Verdana"/>
                <a:cs typeface="Verdana"/>
              </a:rPr>
              <a:t>I</a:t>
            </a:r>
            <a:r>
              <a:rPr sz="550" i="1" spc="-40" dirty="0">
                <a:latin typeface="Verdana"/>
                <a:cs typeface="Verdana"/>
              </a:rPr>
              <a:t>RT</a:t>
            </a:r>
            <a:r>
              <a:rPr sz="800" spc="-40" dirty="0">
                <a:latin typeface="Arial Unicode MS"/>
                <a:cs typeface="Arial Unicode MS"/>
              </a:rPr>
              <a:t>.</a:t>
            </a:r>
            <a:r>
              <a:rPr sz="800" spc="-10" dirty="0">
                <a:latin typeface="Arial Unicode MS"/>
                <a:cs typeface="Arial Unicode MS"/>
              </a:rPr>
              <a:t> Este </a:t>
            </a:r>
            <a:r>
              <a:rPr sz="800" spc="25" dirty="0">
                <a:latin typeface="Arial Unicode MS"/>
                <a:cs typeface="Arial Unicode MS"/>
              </a:rPr>
              <a:t>porcentaje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está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definido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0" dirty="0">
                <a:latin typeface="Arial Unicode MS"/>
                <a:cs typeface="Arial Unicode MS"/>
              </a:rPr>
              <a:t>por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pendiente</a:t>
            </a:r>
            <a:r>
              <a:rPr sz="800" i="1" spc="10" dirty="0">
                <a:latin typeface="Verdana"/>
                <a:cs typeface="Verdana"/>
              </a:rPr>
              <a:t>SLP</a:t>
            </a:r>
            <a:r>
              <a:rPr sz="800" spc="10" dirty="0">
                <a:latin typeface="Arial Unicode MS"/>
                <a:cs typeface="Arial Unicode MS"/>
              </a:rPr>
              <a:t>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ajuste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relé.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45085">
              <a:lnSpc>
                <a:spcPct val="137500"/>
              </a:lnSpc>
            </a:pPr>
            <a:r>
              <a:rPr sz="800" spc="-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figura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muestra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característica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operativa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pendiente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única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resultante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como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diagrama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escalar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25" dirty="0">
                <a:latin typeface="Verdana"/>
                <a:cs typeface="Verdana"/>
              </a:rPr>
              <a:t>I</a:t>
            </a:r>
            <a:r>
              <a:rPr sz="550" i="1" spc="-25" dirty="0">
                <a:latin typeface="Verdana"/>
                <a:cs typeface="Verdana"/>
              </a:rPr>
              <a:t>OP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como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función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40" dirty="0">
                <a:latin typeface="Verdana"/>
                <a:cs typeface="Verdana"/>
              </a:rPr>
              <a:t>I</a:t>
            </a:r>
            <a:r>
              <a:rPr sz="550" i="1" spc="-40" dirty="0">
                <a:latin typeface="Verdana"/>
                <a:cs typeface="Verdana"/>
              </a:rPr>
              <a:t>RT</a:t>
            </a:r>
            <a:r>
              <a:rPr sz="800" spc="-40" dirty="0">
                <a:latin typeface="Arial Unicode MS"/>
                <a:cs typeface="Arial Unicode MS"/>
              </a:rPr>
              <a:t>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característica</a:t>
            </a:r>
            <a:r>
              <a:rPr sz="800" spc="-10" dirty="0">
                <a:latin typeface="Arial Unicode MS"/>
                <a:cs typeface="Arial Unicode MS"/>
              </a:rPr>
              <a:t> es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línea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recta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pendiente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igual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a</a:t>
            </a:r>
            <a:r>
              <a:rPr sz="800" i="1" spc="-35" dirty="0">
                <a:latin typeface="Verdana"/>
                <a:cs typeface="Verdana"/>
              </a:rPr>
              <a:t>SLP</a:t>
            </a:r>
            <a:r>
              <a:rPr sz="800" i="1" spc="-70" dirty="0">
                <a:latin typeface="Verdana"/>
                <a:cs typeface="Verdana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recta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horizontal</a:t>
            </a:r>
            <a:endParaRPr sz="800">
              <a:latin typeface="Arial Unicode MS"/>
              <a:cs typeface="Arial Unicode MS"/>
            </a:endParaRPr>
          </a:p>
          <a:p>
            <a:pPr marL="12700" marR="250190">
              <a:lnSpc>
                <a:spcPts val="1320"/>
              </a:lnSpc>
              <a:spcBef>
                <a:spcPts val="105"/>
              </a:spcBef>
            </a:pPr>
            <a:r>
              <a:rPr sz="750" spc="10" dirty="0">
                <a:latin typeface="Arial Unicode MS"/>
                <a:cs typeface="Arial Unicode MS"/>
              </a:rPr>
              <a:t>línea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define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arranque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mínima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i="1" spc="-20" dirty="0">
                <a:latin typeface="Verdana"/>
                <a:cs typeface="Verdana"/>
              </a:rPr>
              <a:t>I</a:t>
            </a:r>
            <a:r>
              <a:rPr sz="500" i="1" spc="-20" dirty="0">
                <a:latin typeface="Verdana"/>
                <a:cs typeface="Verdana"/>
              </a:rPr>
              <a:t>PU</a:t>
            </a:r>
            <a:r>
              <a:rPr sz="750" spc="-20" dirty="0">
                <a:latin typeface="Arial Unicode MS"/>
                <a:cs typeface="Arial Unicode MS"/>
              </a:rPr>
              <a:t>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región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operativa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está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ubicada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encima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característica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región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restricción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está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por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debajo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característica.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600">
              <a:latin typeface="Arial Unicode MS"/>
              <a:cs typeface="Arial Unicode MS"/>
            </a:endParaRPr>
          </a:p>
          <a:p>
            <a:pPr marL="12700" marR="5080" algn="just">
              <a:lnSpc>
                <a:spcPct val="146700"/>
              </a:lnSpc>
            </a:pP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35" dirty="0">
                <a:latin typeface="Arial Unicode MS"/>
                <a:cs typeface="Arial Unicode MS"/>
              </a:rPr>
              <a:t>figura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también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representa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operación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resultante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errores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externas.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corrientes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bajas,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comportan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linealmente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error</a:t>
            </a:r>
            <a:r>
              <a:rPr sz="750" spc="-5" dirty="0">
                <a:latin typeface="Arial Unicode MS"/>
                <a:cs typeface="Arial Unicode MS"/>
              </a:rPr>
              <a:t> 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función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lineal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restricción.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Para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corrientes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más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altas,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saturan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causan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crecimiento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no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lineal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operación.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59" y="7112525"/>
            <a:ext cx="547179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100"/>
              </a:spcBef>
            </a:pPr>
            <a:r>
              <a:rPr sz="800" spc="-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característica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pendiente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porcentual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proporciona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seguridad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fallas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externas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causan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saturación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-45" dirty="0">
                <a:latin typeface="Arial Unicode MS"/>
                <a:cs typeface="Arial Unicode MS"/>
              </a:rPr>
              <a:t>TC.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3461" y="4809992"/>
            <a:ext cx="558101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45" dirty="0">
                <a:latin typeface="Arial Unicode MS"/>
                <a:cs typeface="Arial Unicode MS"/>
              </a:rPr>
              <a:t>número </a:t>
            </a:r>
            <a:r>
              <a:rPr sz="750" spc="25" dirty="0">
                <a:latin typeface="Arial Unicode MS"/>
                <a:cs typeface="Arial Unicode MS"/>
              </a:rPr>
              <a:t>de entradas de restricción </a:t>
            </a:r>
            <a:r>
              <a:rPr sz="750" spc="20" dirty="0">
                <a:latin typeface="Arial Unicode MS"/>
                <a:cs typeface="Arial Unicode MS"/>
              </a:rPr>
              <a:t>disponibles </a:t>
            </a:r>
            <a:r>
              <a:rPr sz="750" spc="10" dirty="0">
                <a:latin typeface="Arial Unicode MS"/>
                <a:cs typeface="Arial Unicode MS"/>
              </a:rPr>
              <a:t>suele </a:t>
            </a:r>
            <a:r>
              <a:rPr sz="750" spc="15" dirty="0">
                <a:latin typeface="Arial Unicode MS"/>
                <a:cs typeface="Arial Unicode MS"/>
              </a:rPr>
              <a:t>ser la </a:t>
            </a:r>
            <a:r>
              <a:rPr sz="750" spc="25" dirty="0">
                <a:latin typeface="Arial Unicode MS"/>
                <a:cs typeface="Arial Unicode MS"/>
              </a:rPr>
              <a:t>principal </a:t>
            </a:r>
            <a:r>
              <a:rPr sz="750" spc="30" dirty="0">
                <a:latin typeface="Arial Unicode MS"/>
                <a:cs typeface="Arial Unicode MS"/>
              </a:rPr>
              <a:t>limitación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relé </a:t>
            </a:r>
            <a:r>
              <a:rPr sz="750" spc="25" dirty="0">
                <a:latin typeface="Arial Unicode MS"/>
                <a:cs typeface="Arial Unicode MS"/>
              </a:rPr>
              <a:t>diferencial de restricción </a:t>
            </a:r>
            <a:r>
              <a:rPr sz="750" spc="30" dirty="0">
                <a:latin typeface="Arial Unicode MS"/>
                <a:cs typeface="Arial Unicode MS"/>
              </a:rPr>
              <a:t> múltiple.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pasado,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ingenieros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tradicionalmente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utilizaban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paralelo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cuando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tenía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más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 </a:t>
            </a:r>
            <a:r>
              <a:rPr sz="750" spc="-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25" dirty="0">
                <a:latin typeface="Arial Unicode MS"/>
                <a:cs typeface="Arial Unicode MS"/>
              </a:rPr>
              <a:t>entradas de restricción </a:t>
            </a:r>
            <a:r>
              <a:rPr sz="750" spc="20" dirty="0">
                <a:latin typeface="Arial Unicode MS"/>
                <a:cs typeface="Arial Unicode MS"/>
              </a:rPr>
              <a:t>disponibles. </a:t>
            </a:r>
            <a:r>
              <a:rPr sz="750" spc="5" dirty="0">
                <a:latin typeface="Arial Unicode MS"/>
                <a:cs typeface="Arial Unicode MS"/>
              </a:rPr>
              <a:t>Con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tradicional de diferencial de barras </a:t>
            </a:r>
            <a:r>
              <a:rPr sz="750" spc="20" dirty="0">
                <a:latin typeface="Arial Unicode MS"/>
                <a:cs typeface="Arial Unicode MS"/>
              </a:rPr>
              <a:t>porcentuales,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-55" dirty="0">
                <a:latin typeface="Arial Unicode MS"/>
                <a:cs typeface="Arial Unicode MS"/>
              </a:rPr>
              <a:t>CT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3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paralelo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eran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monitoreaban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líneas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fuentes.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conectar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únicamente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líneas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paralelo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fuentes,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minimiza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posibilidad de </a:t>
            </a:r>
            <a:r>
              <a:rPr sz="750" spc="30" dirty="0">
                <a:latin typeface="Arial Unicode MS"/>
                <a:cs typeface="Arial Unicode MS"/>
              </a:rPr>
              <a:t>una corriente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10" dirty="0">
                <a:latin typeface="Arial Unicode MS"/>
                <a:cs typeface="Arial Unicode MS"/>
              </a:rPr>
              <a:t>falsa </a:t>
            </a:r>
            <a:r>
              <a:rPr sz="750" spc="30" dirty="0">
                <a:latin typeface="Arial Unicode MS"/>
                <a:cs typeface="Arial Unicode MS"/>
              </a:rPr>
              <a:t>debido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respuesta desigual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-40" dirty="0">
                <a:latin typeface="Arial Unicode MS"/>
                <a:cs typeface="Arial Unicode MS"/>
              </a:rPr>
              <a:t>TC. </a:t>
            </a:r>
            <a:r>
              <a:rPr sz="750" spc="-10" dirty="0">
                <a:latin typeface="Arial Unicode MS"/>
                <a:cs typeface="Arial Unicode MS"/>
              </a:rPr>
              <a:t>Sin </a:t>
            </a:r>
            <a:r>
              <a:rPr sz="750" spc="30" dirty="0">
                <a:latin typeface="Arial Unicode MS"/>
                <a:cs typeface="Arial Unicode MS"/>
              </a:rPr>
              <a:t>embargo, </a:t>
            </a:r>
            <a:r>
              <a:rPr sz="750" spc="10" dirty="0">
                <a:latin typeface="Arial Unicode MS"/>
                <a:cs typeface="Arial Unicode MS"/>
              </a:rPr>
              <a:t>esta </a:t>
            </a:r>
            <a:r>
              <a:rPr sz="750" spc="20" dirty="0">
                <a:latin typeface="Arial Unicode MS"/>
                <a:cs typeface="Arial Unicode MS"/>
              </a:rPr>
              <a:t>práctica </a:t>
            </a:r>
            <a:r>
              <a:rPr sz="750" spc="10" dirty="0">
                <a:latin typeface="Arial Unicode MS"/>
                <a:cs typeface="Arial Unicode MS"/>
              </a:rPr>
              <a:t>sacrifica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seguridad,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porque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si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uno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paralelo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satura,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no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contribuirá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restricción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adecuada</a:t>
            </a:r>
            <a:r>
              <a:rPr sz="750" spc="10" dirty="0">
                <a:latin typeface="Arial Unicode MS"/>
                <a:cs typeface="Arial Unicode MS"/>
              </a:rPr>
              <a:t>.</a:t>
            </a:r>
            <a:endParaRPr sz="750" dirty="0">
              <a:latin typeface="Arial Unicode MS"/>
              <a:cs typeface="Arial Unicode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Traducido</a:t>
            </a:r>
            <a:r>
              <a:rPr sz="600" spc="-5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del</a:t>
            </a:r>
            <a:r>
              <a:rPr sz="600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inglés</a:t>
            </a:r>
            <a:r>
              <a:rPr sz="600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al</a:t>
            </a:r>
            <a:r>
              <a:rPr sz="600" spc="-5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español</a:t>
            </a:r>
            <a:r>
              <a:rPr sz="600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-</a:t>
            </a:r>
            <a:r>
              <a:rPr sz="600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Arial Unicode MS"/>
                <a:cs typeface="Arial Unicode MS"/>
                <a:hlinkClick r:id="rId4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255372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27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1" y="4811262"/>
            <a:ext cx="5628005" cy="15170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204470">
              <a:lnSpc>
                <a:spcPct val="134900"/>
              </a:lnSpc>
              <a:spcBef>
                <a:spcPts val="125"/>
              </a:spcBef>
            </a:pPr>
            <a:r>
              <a:rPr sz="800" spc="-5" dirty="0">
                <a:latin typeface="Arial Unicode MS"/>
                <a:cs typeface="Arial Unicode MS"/>
              </a:rPr>
              <a:t>Los </a:t>
            </a:r>
            <a:r>
              <a:rPr sz="800" spc="-60" dirty="0">
                <a:latin typeface="Arial Unicode MS"/>
                <a:cs typeface="Arial Unicode MS"/>
              </a:rPr>
              <a:t>TC </a:t>
            </a:r>
            <a:r>
              <a:rPr sz="800" spc="25" dirty="0">
                <a:latin typeface="Arial Unicode MS"/>
                <a:cs typeface="Arial Unicode MS"/>
              </a:rPr>
              <a:t>en paralelo </a:t>
            </a:r>
            <a:r>
              <a:rPr sz="800" spc="5" dirty="0">
                <a:latin typeface="Arial Unicode MS"/>
                <a:cs typeface="Arial Unicode MS"/>
              </a:rPr>
              <a:t>ya </a:t>
            </a:r>
            <a:r>
              <a:rPr sz="800" spc="40" dirty="0">
                <a:latin typeface="Arial Unicode MS"/>
                <a:cs typeface="Arial Unicode MS"/>
              </a:rPr>
              <a:t>no </a:t>
            </a:r>
            <a:r>
              <a:rPr sz="800" spc="20" dirty="0">
                <a:latin typeface="Arial Unicode MS"/>
                <a:cs typeface="Arial Unicode MS"/>
              </a:rPr>
              <a:t>son </a:t>
            </a:r>
            <a:r>
              <a:rPr sz="800" spc="10" dirty="0">
                <a:latin typeface="Arial Unicode MS"/>
                <a:cs typeface="Arial Unicode MS"/>
              </a:rPr>
              <a:t>necesarios </a:t>
            </a:r>
            <a:r>
              <a:rPr sz="800" spc="20" dirty="0">
                <a:latin typeface="Arial Unicode MS"/>
                <a:cs typeface="Arial Unicode MS"/>
              </a:rPr>
              <a:t>con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30" dirty="0">
                <a:latin typeface="Arial Unicode MS"/>
                <a:cs typeface="Arial Unicode MS"/>
              </a:rPr>
              <a:t>disponibilidad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relés </a:t>
            </a:r>
            <a:r>
              <a:rPr sz="800" spc="20" dirty="0">
                <a:latin typeface="Arial Unicode MS"/>
                <a:cs typeface="Arial Unicode MS"/>
              </a:rPr>
              <a:t>diferenciales </a:t>
            </a:r>
            <a:r>
              <a:rPr sz="800" spc="25" dirty="0">
                <a:latin typeface="Arial Unicode MS"/>
                <a:cs typeface="Arial Unicode MS"/>
              </a:rPr>
              <a:t>de bus </a:t>
            </a:r>
            <a:r>
              <a:rPr sz="800" spc="30" dirty="0">
                <a:latin typeface="Arial Unicode MS"/>
                <a:cs typeface="Arial Unicode MS"/>
              </a:rPr>
              <a:t>modernos. </a:t>
            </a:r>
            <a:r>
              <a:rPr sz="800" spc="15" dirty="0">
                <a:latin typeface="Arial Unicode MS"/>
                <a:cs typeface="Arial Unicode MS"/>
              </a:rPr>
              <a:t>Por </a:t>
            </a:r>
            <a:r>
              <a:rPr sz="800" spc="2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ejemplo, </a:t>
            </a:r>
            <a:r>
              <a:rPr sz="800" spc="45" dirty="0">
                <a:latin typeface="Arial Unicode MS"/>
                <a:cs typeface="Arial Unicode MS"/>
              </a:rPr>
              <a:t>un </a:t>
            </a:r>
            <a:r>
              <a:rPr sz="800" spc="20" dirty="0">
                <a:latin typeface="Arial Unicode MS"/>
                <a:cs typeface="Arial Unicode MS"/>
              </a:rPr>
              <a:t>solo </a:t>
            </a:r>
            <a:r>
              <a:rPr sz="800" spc="25" dirty="0">
                <a:latin typeface="Arial Unicode MS"/>
                <a:cs typeface="Arial Unicode MS"/>
              </a:rPr>
              <a:t>relé diferencial de bus </a:t>
            </a:r>
            <a:r>
              <a:rPr sz="800" spc="45" dirty="0">
                <a:latin typeface="Arial Unicode MS"/>
                <a:cs typeface="Arial Unicode MS"/>
              </a:rPr>
              <a:t>moderno </a:t>
            </a:r>
            <a:r>
              <a:rPr sz="800" spc="20" dirty="0">
                <a:latin typeface="Arial Unicode MS"/>
                <a:cs typeface="Arial Unicode MS"/>
              </a:rPr>
              <a:t>basado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30" dirty="0">
                <a:latin typeface="Arial Unicode MS"/>
                <a:cs typeface="Arial Unicode MS"/>
              </a:rPr>
              <a:t>microprocesador puede </a:t>
            </a:r>
            <a:r>
              <a:rPr sz="800" spc="35" dirty="0">
                <a:latin typeface="Arial Unicode MS"/>
                <a:cs typeface="Arial Unicode MS"/>
              </a:rPr>
              <a:t>proporcionar </a:t>
            </a:r>
            <a:r>
              <a:rPr sz="800" spc="30" dirty="0">
                <a:latin typeface="Arial Unicode MS"/>
                <a:cs typeface="Arial Unicode MS"/>
              </a:rPr>
              <a:t>tantos </a:t>
            </a:r>
            <a:r>
              <a:rPr sz="800" spc="35" dirty="0">
                <a:latin typeface="Arial Unicode MS"/>
                <a:cs typeface="Arial Unicode MS"/>
              </a:rPr>
              <a:t>como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21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entradas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corriente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analógicas.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Por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lo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tanto,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relé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este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tipo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puede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proteger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autobuses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con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hasta</a:t>
            </a:r>
            <a:endParaRPr sz="850">
              <a:latin typeface="Arial Unicode MS"/>
              <a:cs typeface="Arial Unicode MS"/>
            </a:endParaRPr>
          </a:p>
          <a:p>
            <a:pPr marL="12700" marR="5080">
              <a:lnSpc>
                <a:spcPct val="129400"/>
              </a:lnSpc>
            </a:pPr>
            <a:r>
              <a:rPr sz="850" spc="15" dirty="0">
                <a:latin typeface="Arial Unicode MS"/>
                <a:cs typeface="Arial Unicode MS"/>
              </a:rPr>
              <a:t>siete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terminales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circuitos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derivados.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Dos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estos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relés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pueden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proteger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buses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con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hasta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diez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terminales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-5" dirty="0">
                <a:latin typeface="Arial Unicode MS"/>
                <a:cs typeface="Arial Unicode MS"/>
              </a:rPr>
              <a:t>(las </a:t>
            </a:r>
            <a:r>
              <a:rPr sz="850" spc="-22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fases </a:t>
            </a:r>
            <a:r>
              <a:rPr sz="850" spc="-25" dirty="0">
                <a:latin typeface="Arial Unicode MS"/>
                <a:cs typeface="Arial Unicode MS"/>
              </a:rPr>
              <a:t>A </a:t>
            </a:r>
            <a:r>
              <a:rPr sz="850" spc="5" dirty="0">
                <a:latin typeface="Arial Unicode MS"/>
                <a:cs typeface="Arial Unicode MS"/>
              </a:rPr>
              <a:t>y </a:t>
            </a:r>
            <a:r>
              <a:rPr sz="850" spc="-15" dirty="0">
                <a:latin typeface="Arial Unicode MS"/>
                <a:cs typeface="Arial Unicode MS"/>
              </a:rPr>
              <a:t>B </a:t>
            </a:r>
            <a:r>
              <a:rPr sz="850" spc="20" dirty="0">
                <a:latin typeface="Arial Unicode MS"/>
                <a:cs typeface="Arial Unicode MS"/>
              </a:rPr>
              <a:t>están </a:t>
            </a:r>
            <a:r>
              <a:rPr sz="850" spc="25" dirty="0">
                <a:latin typeface="Arial Unicode MS"/>
                <a:cs typeface="Arial Unicode MS"/>
              </a:rPr>
              <a:t>en </a:t>
            </a:r>
            <a:r>
              <a:rPr sz="850" spc="50" dirty="0">
                <a:latin typeface="Arial Unicode MS"/>
                <a:cs typeface="Arial Unicode MS"/>
              </a:rPr>
              <a:t>un </a:t>
            </a:r>
            <a:r>
              <a:rPr sz="850" spc="25" dirty="0">
                <a:latin typeface="Arial Unicode MS"/>
                <a:cs typeface="Arial Unicode MS"/>
              </a:rPr>
              <a:t>relé </a:t>
            </a:r>
            <a:r>
              <a:rPr sz="850" spc="5" dirty="0">
                <a:latin typeface="Arial Unicode MS"/>
                <a:cs typeface="Arial Unicode MS"/>
              </a:rPr>
              <a:t>y </a:t>
            </a:r>
            <a:r>
              <a:rPr sz="850" spc="15" dirty="0">
                <a:latin typeface="Arial Unicode MS"/>
                <a:cs typeface="Arial Unicode MS"/>
              </a:rPr>
              <a:t>la </a:t>
            </a:r>
            <a:r>
              <a:rPr sz="850" spc="10" dirty="0">
                <a:latin typeface="Arial Unicode MS"/>
                <a:cs typeface="Arial Unicode MS"/>
              </a:rPr>
              <a:t>fase </a:t>
            </a:r>
            <a:r>
              <a:rPr sz="850" spc="-80" dirty="0">
                <a:latin typeface="Arial Unicode MS"/>
                <a:cs typeface="Arial Unicode MS"/>
              </a:rPr>
              <a:t>C </a:t>
            </a:r>
            <a:r>
              <a:rPr sz="850" spc="15" dirty="0">
                <a:latin typeface="Arial Unicode MS"/>
                <a:cs typeface="Arial Unicode MS"/>
              </a:rPr>
              <a:t>está </a:t>
            </a:r>
            <a:r>
              <a:rPr sz="850" spc="25" dirty="0">
                <a:latin typeface="Arial Unicode MS"/>
                <a:cs typeface="Arial Unicode MS"/>
              </a:rPr>
              <a:t>en </a:t>
            </a:r>
            <a:r>
              <a:rPr sz="850" spc="15" dirty="0">
                <a:latin typeface="Arial Unicode MS"/>
                <a:cs typeface="Arial Unicode MS"/>
              </a:rPr>
              <a:t>el </a:t>
            </a:r>
            <a:r>
              <a:rPr sz="850" spc="30" dirty="0">
                <a:latin typeface="Arial Unicode MS"/>
                <a:cs typeface="Arial Unicode MS"/>
              </a:rPr>
              <a:t>segundo </a:t>
            </a:r>
            <a:r>
              <a:rPr sz="850" spc="10" dirty="0">
                <a:latin typeface="Arial Unicode MS"/>
                <a:cs typeface="Arial Unicode MS"/>
              </a:rPr>
              <a:t>relé). Además, </a:t>
            </a:r>
            <a:r>
              <a:rPr sz="850" spc="30" dirty="0">
                <a:latin typeface="Arial Unicode MS"/>
                <a:cs typeface="Arial Unicode MS"/>
              </a:rPr>
              <a:t>tres </a:t>
            </a:r>
            <a:r>
              <a:rPr sz="850" spc="25" dirty="0">
                <a:latin typeface="Arial Unicode MS"/>
                <a:cs typeface="Arial Unicode MS"/>
              </a:rPr>
              <a:t>de </a:t>
            </a:r>
            <a:r>
              <a:rPr sz="850" spc="15" dirty="0">
                <a:latin typeface="Arial Unicode MS"/>
                <a:cs typeface="Arial Unicode MS"/>
              </a:rPr>
              <a:t>estos relés </a:t>
            </a:r>
            <a:r>
              <a:rPr sz="850" spc="35" dirty="0">
                <a:latin typeface="Arial Unicode MS"/>
                <a:cs typeface="Arial Unicode MS"/>
              </a:rPr>
              <a:t>pueden </a:t>
            </a:r>
            <a:r>
              <a:rPr sz="850" spc="45" dirty="0">
                <a:latin typeface="Arial Unicode MS"/>
                <a:cs typeface="Arial Unicode MS"/>
              </a:rPr>
              <a:t>proteger </a:t>
            </a:r>
            <a:r>
              <a:rPr sz="850" spc="5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autobuses</a:t>
            </a:r>
            <a:r>
              <a:rPr sz="850" spc="-2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con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hasta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21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terminales.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3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417195">
              <a:lnSpc>
                <a:spcPct val="157100"/>
              </a:lnSpc>
              <a:spcBef>
                <a:spcPts val="5"/>
              </a:spcBef>
            </a:pP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diapositiva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muestra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conexión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muestra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relé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basado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microprocesador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esquema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involucra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21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terminales.</a:t>
            </a:r>
            <a:endParaRPr sz="70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585389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28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1" y="4811262"/>
            <a:ext cx="5631815" cy="3647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120">
              <a:lnSpc>
                <a:spcPct val="137500"/>
              </a:lnSpc>
              <a:spcBef>
                <a:spcPts val="100"/>
              </a:spcBef>
            </a:pPr>
            <a:r>
              <a:rPr sz="800" spc="-3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relé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porcentaje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moderno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mide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todas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corrientes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terminales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(no</a:t>
            </a:r>
            <a:r>
              <a:rPr sz="800" spc="-10" dirty="0">
                <a:latin typeface="Arial Unicode MS"/>
                <a:cs typeface="Arial Unicode MS"/>
              </a:rPr>
              <a:t> 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necesario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paralelismo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40" dirty="0">
                <a:latin typeface="Arial Unicode MS"/>
                <a:cs typeface="Arial Unicode MS"/>
              </a:rPr>
              <a:t>CT).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Un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porcentual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usa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Ecuación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1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Ecuación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2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3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endParaRPr sz="800">
              <a:latin typeface="Arial Unicode MS"/>
              <a:cs typeface="Arial Unicode MS"/>
            </a:endParaRPr>
          </a:p>
          <a:p>
            <a:pPr marL="12700" marR="219075">
              <a:lnSpc>
                <a:spcPct val="137500"/>
              </a:lnSpc>
            </a:pPr>
            <a:r>
              <a:rPr sz="800" spc="10" dirty="0">
                <a:latin typeface="Arial Unicode MS"/>
                <a:cs typeface="Arial Unicode MS"/>
              </a:rPr>
              <a:t>deslice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calcular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funcionamiento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25" dirty="0">
                <a:latin typeface="Arial Unicode MS"/>
                <a:cs typeface="Arial Unicode MS"/>
              </a:rPr>
              <a:t>(</a:t>
            </a:r>
            <a:r>
              <a:rPr sz="800" i="1" spc="-25" dirty="0">
                <a:latin typeface="Verdana"/>
                <a:cs typeface="Verdana"/>
              </a:rPr>
              <a:t>I</a:t>
            </a:r>
            <a:r>
              <a:rPr sz="550" i="1" spc="-25" dirty="0">
                <a:latin typeface="Verdana"/>
                <a:cs typeface="Verdana"/>
              </a:rPr>
              <a:t>OP</a:t>
            </a:r>
            <a:r>
              <a:rPr sz="800" spc="-25" dirty="0">
                <a:latin typeface="Arial Unicode MS"/>
                <a:cs typeface="Arial Unicode MS"/>
              </a:rPr>
              <a:t>)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restricción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40" dirty="0">
                <a:latin typeface="Arial Unicode MS"/>
                <a:cs typeface="Arial Unicode MS"/>
              </a:rPr>
              <a:t>(</a:t>
            </a:r>
            <a:r>
              <a:rPr sz="800" i="1" spc="-40" dirty="0">
                <a:latin typeface="Verdana"/>
                <a:cs typeface="Verdana"/>
              </a:rPr>
              <a:t>I</a:t>
            </a:r>
            <a:r>
              <a:rPr sz="550" i="1" spc="-40" dirty="0">
                <a:latin typeface="Verdana"/>
                <a:cs typeface="Verdana"/>
              </a:rPr>
              <a:t>RT</a:t>
            </a:r>
            <a:r>
              <a:rPr sz="800" spc="-40" dirty="0">
                <a:latin typeface="Arial Unicode MS"/>
                <a:cs typeface="Arial Unicode MS"/>
              </a:rPr>
              <a:t>)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corrientes,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respectivamente.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porcentual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genera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señal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disparo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si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operación</a:t>
            </a:r>
            <a:r>
              <a:rPr sz="800" spc="-10" dirty="0">
                <a:latin typeface="Arial Unicode MS"/>
                <a:cs typeface="Arial Unicode MS"/>
              </a:rPr>
              <a:t> 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mayor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mínimo</a:t>
            </a:r>
            <a:endParaRPr sz="800">
              <a:latin typeface="Arial Unicode MS"/>
              <a:cs typeface="Arial Unicode MS"/>
            </a:endParaRPr>
          </a:p>
          <a:p>
            <a:pPr marL="12700">
              <a:spcBef>
                <a:spcPts val="409"/>
              </a:spcBef>
            </a:pP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arranque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también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mayor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porcentaje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restricción.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37500"/>
              </a:lnSpc>
            </a:pPr>
            <a:r>
              <a:rPr sz="800" spc="5" dirty="0">
                <a:latin typeface="Arial Unicode MS"/>
                <a:cs typeface="Arial Unicode MS"/>
              </a:rPr>
              <a:t>Hay </a:t>
            </a:r>
            <a:r>
              <a:rPr sz="800" spc="15" dirty="0">
                <a:latin typeface="Arial Unicode MS"/>
                <a:cs typeface="Arial Unicode MS"/>
              </a:rPr>
              <a:t>varias </a:t>
            </a:r>
            <a:r>
              <a:rPr sz="800" spc="25" dirty="0">
                <a:latin typeface="Arial Unicode MS"/>
                <a:cs typeface="Arial Unicode MS"/>
              </a:rPr>
              <a:t>definiciones para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30" dirty="0">
                <a:latin typeface="Arial Unicode MS"/>
                <a:cs typeface="Arial Unicode MS"/>
              </a:rPr>
              <a:t>corriente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20" dirty="0">
                <a:latin typeface="Arial Unicode MS"/>
                <a:cs typeface="Arial Unicode MS"/>
              </a:rPr>
              <a:t>restricción, </a:t>
            </a:r>
            <a:r>
              <a:rPr sz="800" spc="35" dirty="0">
                <a:latin typeface="Arial Unicode MS"/>
                <a:cs typeface="Arial Unicode MS"/>
              </a:rPr>
              <a:t>como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35" dirty="0">
                <a:latin typeface="Arial Unicode MS"/>
                <a:cs typeface="Arial Unicode MS"/>
              </a:rPr>
              <a:t>muestra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0" dirty="0">
                <a:latin typeface="Arial Unicode MS"/>
                <a:cs typeface="Arial Unicode MS"/>
              </a:rPr>
              <a:t>diapositiva. </a:t>
            </a:r>
            <a:r>
              <a:rPr sz="800" spc="-35" dirty="0">
                <a:latin typeface="Arial Unicode MS"/>
                <a:cs typeface="Arial Unicode MS"/>
              </a:rPr>
              <a:t>El </a:t>
            </a:r>
            <a:r>
              <a:rPr sz="800" spc="40" dirty="0">
                <a:latin typeface="Arial Unicode MS"/>
                <a:cs typeface="Arial Unicode MS"/>
              </a:rPr>
              <a:t>mismo </a:t>
            </a:r>
            <a:r>
              <a:rPr sz="800" spc="20" dirty="0">
                <a:latin typeface="Arial Unicode MS"/>
                <a:cs typeface="Arial Unicode MS"/>
              </a:rPr>
              <a:t>ajuste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0" dirty="0">
                <a:latin typeface="Arial Unicode MS"/>
                <a:cs typeface="Arial Unicode MS"/>
              </a:rPr>
              <a:t> pendiente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producirá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diferentes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sensibilidades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si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utilizan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diferentes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funciones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cantidad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restricción.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Por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lo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tanto,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45" dirty="0">
                <a:latin typeface="Arial Unicode MS"/>
                <a:cs typeface="Arial Unicode MS"/>
              </a:rPr>
              <a:t>importante </a:t>
            </a:r>
            <a:r>
              <a:rPr sz="800" spc="5" dirty="0">
                <a:latin typeface="Arial Unicode MS"/>
                <a:cs typeface="Arial Unicode MS"/>
              </a:rPr>
              <a:t>y </a:t>
            </a:r>
            <a:r>
              <a:rPr sz="800" spc="20" dirty="0">
                <a:latin typeface="Arial Unicode MS"/>
                <a:cs typeface="Arial Unicode MS"/>
              </a:rPr>
              <a:t>beneficioso </a:t>
            </a:r>
            <a:r>
              <a:rPr sz="800" spc="40" dirty="0">
                <a:latin typeface="Arial Unicode MS"/>
                <a:cs typeface="Arial Unicode MS"/>
              </a:rPr>
              <a:t>determinar </a:t>
            </a:r>
            <a:r>
              <a:rPr sz="800" spc="35" dirty="0">
                <a:latin typeface="Arial Unicode MS"/>
                <a:cs typeface="Arial Unicode MS"/>
              </a:rPr>
              <a:t>cómo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25" dirty="0">
                <a:latin typeface="Arial Unicode MS"/>
                <a:cs typeface="Arial Unicode MS"/>
              </a:rPr>
              <a:t>deriva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30" dirty="0">
                <a:latin typeface="Arial Unicode MS"/>
                <a:cs typeface="Arial Unicode MS"/>
              </a:rPr>
              <a:t>corriente </a:t>
            </a:r>
            <a:r>
              <a:rPr sz="800" spc="25" dirty="0">
                <a:latin typeface="Arial Unicode MS"/>
                <a:cs typeface="Arial Unicode MS"/>
              </a:rPr>
              <a:t>de restricción </a:t>
            </a:r>
            <a:r>
              <a:rPr sz="800" spc="20" dirty="0">
                <a:latin typeface="Arial Unicode MS"/>
                <a:cs typeface="Arial Unicode MS"/>
              </a:rPr>
              <a:t>antes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5" dirty="0">
                <a:latin typeface="Arial Unicode MS"/>
                <a:cs typeface="Arial Unicode MS"/>
              </a:rPr>
              <a:t>transferir </a:t>
            </a:r>
            <a:r>
              <a:rPr sz="800" spc="4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configuraciones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entre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diferentes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tecnologías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relés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diferentes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generaciones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fabricantes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relés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similares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diferentes.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800">
              <a:latin typeface="Arial Unicode MS"/>
              <a:cs typeface="Arial Unicode MS"/>
            </a:endParaRPr>
          </a:p>
          <a:p>
            <a:pPr marL="12700"/>
            <a:r>
              <a:rPr sz="950" spc="5" dirty="0">
                <a:latin typeface="Arial Unicode MS"/>
                <a:cs typeface="Arial Unicode MS"/>
              </a:rPr>
              <a:t>Para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950" spc="5" dirty="0">
                <a:latin typeface="Arial Unicode MS"/>
                <a:cs typeface="Arial Unicode MS"/>
              </a:rPr>
              <a:t>las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950" spc="15" dirty="0">
                <a:latin typeface="Arial Unicode MS"/>
                <a:cs typeface="Arial Unicode MS"/>
              </a:rPr>
              <a:t>ecuaciones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950" spc="-20" dirty="0">
                <a:latin typeface="Arial Unicode MS"/>
                <a:cs typeface="Arial Unicode MS"/>
              </a:rPr>
              <a:t>(1)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950" dirty="0">
                <a:latin typeface="Arial Unicode MS"/>
                <a:cs typeface="Arial Unicode MS"/>
              </a:rPr>
              <a:t>a</a:t>
            </a:r>
            <a:r>
              <a:rPr sz="950" spc="-30" dirty="0">
                <a:latin typeface="Arial Unicode MS"/>
                <a:cs typeface="Arial Unicode MS"/>
              </a:rPr>
              <a:t> </a:t>
            </a:r>
            <a:r>
              <a:rPr sz="950" spc="-15" dirty="0">
                <a:latin typeface="Arial Unicode MS"/>
                <a:cs typeface="Arial Unicode MS"/>
              </a:rPr>
              <a:t>(4):</a:t>
            </a:r>
            <a:endParaRPr sz="95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850">
              <a:latin typeface="Arial Unicode MS"/>
              <a:cs typeface="Arial Unicode MS"/>
            </a:endParaRPr>
          </a:p>
          <a:p>
            <a:pPr marL="240665"/>
            <a:r>
              <a:rPr sz="800" i="1" spc="-45" dirty="0">
                <a:latin typeface="Verdana"/>
                <a:cs typeface="Verdana"/>
              </a:rPr>
              <a:t>k</a:t>
            </a:r>
            <a:r>
              <a:rPr sz="800" i="1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factor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escala,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típicamente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rango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0.5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1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900">
              <a:latin typeface="Arial Unicode MS"/>
              <a:cs typeface="Arial Unicode MS"/>
            </a:endParaRPr>
          </a:p>
          <a:p>
            <a:pPr marL="240665">
              <a:spcBef>
                <a:spcPts val="5"/>
              </a:spcBef>
            </a:pPr>
            <a:r>
              <a:rPr sz="750" i="1" spc="-15" dirty="0">
                <a:latin typeface="Verdana"/>
                <a:cs typeface="Verdana"/>
              </a:rPr>
              <a:t>norte</a:t>
            </a:r>
            <a:r>
              <a:rPr sz="750" i="1" spc="-70" dirty="0">
                <a:latin typeface="Verdana"/>
                <a:cs typeface="Verdana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número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terminales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950">
              <a:latin typeface="Arial Unicode MS"/>
              <a:cs typeface="Arial Unicode MS"/>
            </a:endParaRPr>
          </a:p>
          <a:p>
            <a:pPr marL="240665"/>
            <a:r>
              <a:rPr sz="650" i="1" spc="-40" dirty="0">
                <a:latin typeface="Verdana"/>
                <a:cs typeface="Verdana"/>
              </a:rPr>
              <a:t>SLP</a:t>
            </a:r>
            <a:r>
              <a:rPr sz="650" i="1" spc="-60" dirty="0">
                <a:latin typeface="Verdana"/>
                <a:cs typeface="Verdana"/>
              </a:rPr>
              <a:t> </a:t>
            </a:r>
            <a:r>
              <a:rPr sz="650" spc="-5" dirty="0">
                <a:latin typeface="Arial Unicode MS"/>
                <a:cs typeface="Arial Unicode MS"/>
              </a:rPr>
              <a:t>es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ajuste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pendiente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relé</a:t>
            </a:r>
            <a:endParaRPr sz="65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900">
              <a:latin typeface="Arial Unicode MS"/>
              <a:cs typeface="Arial Unicode MS"/>
            </a:endParaRPr>
          </a:p>
          <a:p>
            <a:pPr marL="240665">
              <a:spcBef>
                <a:spcPts val="5"/>
              </a:spcBef>
            </a:pPr>
            <a:r>
              <a:rPr sz="800" i="1" spc="-25" dirty="0">
                <a:latin typeface="Verdana"/>
                <a:cs typeface="Verdana"/>
              </a:rPr>
              <a:t>I</a:t>
            </a:r>
            <a:r>
              <a:rPr sz="550" i="1" spc="-25" dirty="0">
                <a:latin typeface="Verdana"/>
                <a:cs typeface="Verdana"/>
              </a:rPr>
              <a:t>OP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cantidad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operación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900">
              <a:latin typeface="Arial Unicode MS"/>
              <a:cs typeface="Arial Unicode MS"/>
            </a:endParaRPr>
          </a:p>
          <a:p>
            <a:pPr marL="241300"/>
            <a:r>
              <a:rPr sz="750" i="1" spc="-65" dirty="0">
                <a:latin typeface="Verdana"/>
                <a:cs typeface="Verdana"/>
              </a:rPr>
              <a:t>I</a:t>
            </a:r>
            <a:r>
              <a:rPr sz="500" i="1" spc="-35" dirty="0">
                <a:latin typeface="Verdana"/>
                <a:cs typeface="Verdana"/>
              </a:rPr>
              <a:t>RT</a:t>
            </a:r>
            <a:r>
              <a:rPr sz="500" i="1" spc="-50" dirty="0">
                <a:latin typeface="Verdana"/>
                <a:cs typeface="Verdana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cantidad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restricción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</a:pPr>
            <a:endParaRPr sz="900">
              <a:latin typeface="Arial Unicode MS"/>
              <a:cs typeface="Arial Unicode MS"/>
            </a:endParaRPr>
          </a:p>
          <a:p>
            <a:pPr marL="240665"/>
            <a:r>
              <a:rPr sz="800" i="1" spc="-70" dirty="0">
                <a:latin typeface="Verdana"/>
                <a:cs typeface="Verdana"/>
              </a:rPr>
              <a:t>I</a:t>
            </a:r>
            <a:r>
              <a:rPr sz="550" i="1" dirty="0">
                <a:latin typeface="Verdana"/>
                <a:cs typeface="Verdana"/>
              </a:rPr>
              <a:t>PU</a:t>
            </a:r>
            <a:r>
              <a:rPr sz="550" i="1" spc="-55" dirty="0">
                <a:latin typeface="Verdana"/>
                <a:cs typeface="Verdana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corriente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arranque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mínima</a:t>
            </a:r>
            <a:endParaRPr sz="80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061363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29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59" y="4808722"/>
            <a:ext cx="56769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spc="15" dirty="0">
                <a:latin typeface="Arial Unicode MS"/>
                <a:cs typeface="Arial Unicode MS"/>
              </a:rPr>
              <a:t>relés diferenciales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porcentaje </a:t>
            </a:r>
            <a:r>
              <a:rPr sz="700" spc="20" dirty="0">
                <a:latin typeface="Arial Unicode MS"/>
                <a:cs typeface="Arial Unicode MS"/>
              </a:rPr>
              <a:t>tradicionales </a:t>
            </a:r>
            <a:r>
              <a:rPr sz="700" spc="10" dirty="0">
                <a:latin typeface="Arial Unicode MS"/>
                <a:cs typeface="Arial Unicode MS"/>
              </a:rPr>
              <a:t>carecen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seguridad para </a:t>
            </a:r>
            <a:r>
              <a:rPr sz="700" spc="10" dirty="0">
                <a:latin typeface="Arial Unicode MS"/>
                <a:cs typeface="Arial Unicode MS"/>
              </a:rPr>
              <a:t>fallas </a:t>
            </a:r>
            <a:r>
              <a:rPr sz="700" spc="20" dirty="0">
                <a:latin typeface="Arial Unicode MS"/>
                <a:cs typeface="Arial Unicode MS"/>
              </a:rPr>
              <a:t>externas en </a:t>
            </a:r>
            <a:r>
              <a:rPr sz="700" spc="15" dirty="0">
                <a:latin typeface="Arial Unicode MS"/>
                <a:cs typeface="Arial Unicode MS"/>
              </a:rPr>
              <a:t>subestaciones </a:t>
            </a:r>
            <a:r>
              <a:rPr sz="700" spc="20" dirty="0">
                <a:latin typeface="Arial Unicode MS"/>
                <a:cs typeface="Arial Unicode MS"/>
              </a:rPr>
              <a:t>con </a:t>
            </a:r>
            <a:r>
              <a:rPr sz="700" spc="25" dirty="0">
                <a:latin typeface="Arial Unicode MS"/>
                <a:cs typeface="Arial Unicode MS"/>
              </a:rPr>
              <a:t>grandes problemas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saturación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40" dirty="0">
                <a:latin typeface="Arial Unicode MS"/>
                <a:cs typeface="Arial Unicode MS"/>
              </a:rPr>
              <a:t>TC.</a:t>
            </a:r>
            <a:r>
              <a:rPr sz="700" spc="-5" dirty="0">
                <a:latin typeface="Arial Unicode MS"/>
                <a:cs typeface="Arial Unicode MS"/>
              </a:rPr>
              <a:t> Los </a:t>
            </a:r>
            <a:r>
              <a:rPr sz="700" spc="15" dirty="0">
                <a:latin typeface="Arial Unicode MS"/>
                <a:cs typeface="Arial Unicode MS"/>
              </a:rPr>
              <a:t>relés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diferenciales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alta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impedancia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son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difíciles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aplicar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TC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tienen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clasificaciones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voltaje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bajo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o </a:t>
            </a:r>
            <a:r>
              <a:rPr sz="700" spc="-17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relaciones </a:t>
            </a:r>
            <a:r>
              <a:rPr sz="700" spc="20" dirty="0">
                <a:latin typeface="Arial Unicode MS"/>
                <a:cs typeface="Arial Unicode MS"/>
              </a:rPr>
              <a:t>diferentes. </a:t>
            </a: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spc="10" dirty="0">
                <a:latin typeface="Arial Unicode MS"/>
                <a:cs typeface="Arial Unicode MS"/>
              </a:rPr>
              <a:t>sistemas avanzados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20" dirty="0">
                <a:latin typeface="Arial Unicode MS"/>
                <a:cs typeface="Arial Unicode MS"/>
              </a:rPr>
              <a:t>de bus </a:t>
            </a:r>
            <a:r>
              <a:rPr sz="700" spc="10" dirty="0">
                <a:latin typeface="Arial Unicode MS"/>
                <a:cs typeface="Arial Unicode MS"/>
              </a:rPr>
              <a:t>basados   </a:t>
            </a:r>
            <a:r>
              <a:rPr sz="700" spc="20" dirty="0">
                <a:latin typeface="Arial Unicode MS"/>
                <a:cs typeface="Arial Unicode MS"/>
              </a:rPr>
              <a:t>en microprocesadores </a:t>
            </a:r>
            <a:r>
              <a:rPr sz="700" spc="15" dirty="0">
                <a:latin typeface="Arial Unicode MS"/>
                <a:cs typeface="Arial Unicode MS"/>
              </a:rPr>
              <a:t>resuelven </a:t>
            </a:r>
            <a:r>
              <a:rPr sz="700" spc="10" dirty="0">
                <a:latin typeface="Arial Unicode MS"/>
                <a:cs typeface="Arial Unicode MS"/>
              </a:rPr>
              <a:t>estos </a:t>
            </a:r>
            <a:r>
              <a:rPr sz="700" spc="25" dirty="0">
                <a:latin typeface="Arial Unicode MS"/>
                <a:cs typeface="Arial Unicode MS"/>
              </a:rPr>
              <a:t>problemas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20" dirty="0">
                <a:latin typeface="Arial Unicode MS"/>
                <a:cs typeface="Arial Unicode MS"/>
              </a:rPr>
              <a:t>son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opción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preferida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aplicaciones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especificadas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diapositiva.</a:t>
            </a:r>
            <a:endParaRPr sz="70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964871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59" y="4809991"/>
            <a:ext cx="5603240" cy="3293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8295">
              <a:lnSpc>
                <a:spcPct val="146700"/>
              </a:lnSpc>
              <a:spcBef>
                <a:spcPts val="100"/>
              </a:spcBef>
            </a:pPr>
            <a:r>
              <a:rPr sz="750" spc="15" dirty="0">
                <a:latin typeface="Arial Unicode MS"/>
                <a:cs typeface="Arial Unicode MS"/>
              </a:rPr>
              <a:t>Por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15" dirty="0">
                <a:latin typeface="Arial Unicode MS"/>
                <a:cs typeface="Arial Unicode MS"/>
              </a:rPr>
              <a:t>razones </a:t>
            </a:r>
            <a:r>
              <a:rPr sz="750" spc="20" dirty="0">
                <a:latin typeface="Arial Unicode MS"/>
                <a:cs typeface="Arial Unicode MS"/>
              </a:rPr>
              <a:t>mencionadas </a:t>
            </a:r>
            <a:r>
              <a:rPr sz="750" spc="35" dirty="0">
                <a:latin typeface="Arial Unicode MS"/>
                <a:cs typeface="Arial Unicode MS"/>
              </a:rPr>
              <a:t>anteriormente, </a:t>
            </a:r>
            <a:r>
              <a:rPr sz="750" spc="15" dirty="0">
                <a:latin typeface="Arial Unicode MS"/>
                <a:cs typeface="Arial Unicode MS"/>
              </a:rPr>
              <a:t>los relés </a:t>
            </a:r>
            <a:r>
              <a:rPr sz="750" spc="25" dirty="0">
                <a:latin typeface="Arial Unicode MS"/>
                <a:cs typeface="Arial Unicode MS"/>
              </a:rPr>
              <a:t>de protección diferencial de barras </a:t>
            </a:r>
            <a:r>
              <a:rPr sz="750" spc="10" dirty="0">
                <a:latin typeface="Arial Unicode MS"/>
                <a:cs typeface="Arial Unicode MS"/>
              </a:rPr>
              <a:t>avanzados </a:t>
            </a:r>
            <a:r>
              <a:rPr sz="750" spc="20" dirty="0">
                <a:latin typeface="Arial Unicode MS"/>
                <a:cs typeface="Arial Unicode MS"/>
              </a:rPr>
              <a:t>son </a:t>
            </a:r>
            <a:r>
              <a:rPr sz="750" spc="30" dirty="0">
                <a:latin typeface="Arial Unicode MS"/>
                <a:cs typeface="Arial Unicode MS"/>
              </a:rPr>
              <a:t>altamente </a:t>
            </a:r>
            <a:r>
              <a:rPr sz="750" spc="3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recomendados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barras.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Dependiendo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fabricante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relé,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lógica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operación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relé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avanzado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involucrar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combinaciones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lo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siguiente: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15" dirty="0">
                <a:latin typeface="Arial Unicode MS"/>
                <a:cs typeface="Arial Unicode MS"/>
              </a:rPr>
              <a:t>Función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sobrecorriente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conectada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diferencialmente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  <a:buFont typeface="Arial Unicode MS"/>
              <a:buChar char="•"/>
            </a:pPr>
            <a:endParaRPr sz="800">
              <a:latin typeface="Arial Unicode MS"/>
              <a:cs typeface="Arial Unicode MS"/>
            </a:endParaRPr>
          </a:p>
          <a:p>
            <a:pPr marL="469900" indent="-228600">
              <a:buSzPct val="122222"/>
              <a:buChar char="•"/>
              <a:tabLst>
                <a:tab pos="469265" algn="l"/>
                <a:tab pos="469900" algn="l"/>
              </a:tabLst>
            </a:pPr>
            <a:r>
              <a:rPr sz="900" spc="20" dirty="0">
                <a:latin typeface="Arial Unicode MS"/>
                <a:cs typeface="Arial Unicode MS"/>
              </a:rPr>
              <a:t>Función</a:t>
            </a:r>
            <a:r>
              <a:rPr sz="900" spc="-2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diferencial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restringida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porcentual</a:t>
            </a:r>
            <a:endParaRPr sz="90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buSzPct val="157142"/>
              <a:buChar char="•"/>
              <a:tabLst>
                <a:tab pos="469265" algn="l"/>
                <a:tab pos="469900" algn="l"/>
              </a:tabLst>
            </a:pPr>
            <a:r>
              <a:rPr sz="700" spc="15" dirty="0">
                <a:latin typeface="Arial Unicode MS"/>
                <a:cs typeface="Arial Unicode MS"/>
              </a:rPr>
              <a:t>Verificación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direccional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  <a:buFont typeface="Arial Unicode MS"/>
              <a:buChar char="•"/>
            </a:pPr>
            <a:endParaRPr sz="950">
              <a:latin typeface="Arial Unicode MS"/>
              <a:cs typeface="Arial Unicode MS"/>
            </a:endParaRPr>
          </a:p>
          <a:p>
            <a:pPr marL="469900" indent="-228600">
              <a:buSzPct val="157142"/>
              <a:buChar char="•"/>
              <a:tabLst>
                <a:tab pos="469265" algn="l"/>
                <a:tab pos="469900" algn="l"/>
              </a:tabLst>
            </a:pPr>
            <a:r>
              <a:rPr sz="700" spc="35" dirty="0">
                <a:latin typeface="Arial Unicode MS"/>
                <a:cs typeface="Arial Unicode MS"/>
              </a:rPr>
              <a:t>Algoritmo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detección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saturación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CT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15" dirty="0">
                <a:latin typeface="Arial Unicode MS"/>
                <a:cs typeface="Arial Unicode MS"/>
              </a:rPr>
              <a:t>Verificación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nivel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corrientes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diferenciales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restrictivas</a:t>
            </a:r>
            <a:endParaRPr sz="750">
              <a:latin typeface="Arial Unicode MS"/>
              <a:cs typeface="Arial Unicode MS"/>
            </a:endParaRPr>
          </a:p>
          <a:p>
            <a:pPr marL="12700" marR="5080">
              <a:lnSpc>
                <a:spcPct val="129400"/>
              </a:lnSpc>
              <a:spcBef>
                <a:spcPts val="1220"/>
              </a:spcBef>
            </a:pPr>
            <a:r>
              <a:rPr sz="850" spc="-35" dirty="0">
                <a:latin typeface="Arial Unicode MS"/>
                <a:cs typeface="Arial Unicode MS"/>
              </a:rPr>
              <a:t>El </a:t>
            </a:r>
            <a:r>
              <a:rPr sz="850" spc="40" dirty="0">
                <a:latin typeface="Arial Unicode MS"/>
                <a:cs typeface="Arial Unicode MS"/>
              </a:rPr>
              <a:t>compromiso entre </a:t>
            </a:r>
            <a:r>
              <a:rPr sz="850" spc="30" dirty="0">
                <a:latin typeface="Arial Unicode MS"/>
                <a:cs typeface="Arial Unicode MS"/>
              </a:rPr>
              <a:t>seguridad </a:t>
            </a:r>
            <a:r>
              <a:rPr sz="850" spc="5" dirty="0">
                <a:latin typeface="Arial Unicode MS"/>
                <a:cs typeface="Arial Unicode MS"/>
              </a:rPr>
              <a:t>y </a:t>
            </a:r>
            <a:r>
              <a:rPr sz="850" spc="30" dirty="0">
                <a:latin typeface="Arial Unicode MS"/>
                <a:cs typeface="Arial Unicode MS"/>
              </a:rPr>
              <a:t>confiabilidad </a:t>
            </a:r>
            <a:r>
              <a:rPr sz="850" spc="40" dirty="0">
                <a:latin typeface="Arial Unicode MS"/>
                <a:cs typeface="Arial Unicode MS"/>
              </a:rPr>
              <a:t>proporcionado </a:t>
            </a:r>
            <a:r>
              <a:rPr sz="850" spc="50" dirty="0">
                <a:latin typeface="Arial Unicode MS"/>
                <a:cs typeface="Arial Unicode MS"/>
              </a:rPr>
              <a:t>por </a:t>
            </a:r>
            <a:r>
              <a:rPr sz="850" spc="15" dirty="0">
                <a:latin typeface="Arial Unicode MS"/>
                <a:cs typeface="Arial Unicode MS"/>
              </a:rPr>
              <a:t>la </a:t>
            </a:r>
            <a:r>
              <a:rPr sz="850" spc="20" dirty="0">
                <a:latin typeface="Arial Unicode MS"/>
                <a:cs typeface="Arial Unicode MS"/>
              </a:rPr>
              <a:t>respuesta </a:t>
            </a:r>
            <a:r>
              <a:rPr sz="850" spc="30" dirty="0">
                <a:latin typeface="Arial Unicode MS"/>
                <a:cs typeface="Arial Unicode MS"/>
              </a:rPr>
              <a:t>general </a:t>
            </a:r>
            <a:r>
              <a:rPr sz="850" spc="5" dirty="0">
                <a:latin typeface="Arial Unicode MS"/>
                <a:cs typeface="Arial Unicode MS"/>
              </a:rPr>
              <a:t>específica </a:t>
            </a:r>
            <a:r>
              <a:rPr sz="850" spc="25" dirty="0">
                <a:latin typeface="Arial Unicode MS"/>
                <a:cs typeface="Arial Unicode MS"/>
              </a:rPr>
              <a:t>de </a:t>
            </a:r>
            <a:r>
              <a:rPr sz="850" spc="50" dirty="0">
                <a:latin typeface="Arial Unicode MS"/>
                <a:cs typeface="Arial Unicode MS"/>
              </a:rPr>
              <a:t>un </a:t>
            </a:r>
            <a:r>
              <a:rPr sz="850" spc="5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esquema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diferencial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bus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avanzado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variaría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con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los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diferentes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fabricantes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relés.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-15" dirty="0">
                <a:latin typeface="Arial Unicode MS"/>
                <a:cs typeface="Arial Unicode MS"/>
              </a:rPr>
              <a:t>La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respuesta</a:t>
            </a:r>
            <a:r>
              <a:rPr sz="850" spc="-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general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 </a:t>
            </a:r>
            <a:r>
              <a:rPr sz="850" spc="-2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esquema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puede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requerir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incluir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una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operación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dos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dos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los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elementos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diferenciales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direccionales, </a:t>
            </a:r>
            <a:r>
              <a:rPr sz="850" spc="20" dirty="0">
                <a:latin typeface="Arial Unicode MS"/>
                <a:cs typeface="Arial Unicode MS"/>
              </a:rPr>
              <a:t> </a:t>
            </a:r>
            <a:r>
              <a:rPr sz="850" spc="50" dirty="0">
                <a:latin typeface="Arial Unicode MS"/>
                <a:cs typeface="Arial Unicode MS"/>
              </a:rPr>
              <a:t>un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aumento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automático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temporal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pendiente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cuando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se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detecta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una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falla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externa,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otras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soluciones.</a:t>
            </a:r>
            <a:endParaRPr sz="85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465455">
              <a:lnSpc>
                <a:spcPct val="146700"/>
              </a:lnSpc>
            </a:pPr>
            <a:r>
              <a:rPr sz="750" spc="-20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las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siguientes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diapositivas</a:t>
            </a:r>
            <a:r>
              <a:rPr sz="750" spc="-5" dirty="0">
                <a:latin typeface="Arial Unicode MS"/>
                <a:cs typeface="Arial Unicode MS"/>
              </a:rPr>
              <a:t> 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analiza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ejemplo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diferencial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avanzado.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esquema,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cada </a:t>
            </a:r>
            <a:r>
              <a:rPr sz="750" spc="15" dirty="0">
                <a:latin typeface="Arial Unicode MS"/>
                <a:cs typeface="Arial Unicode MS"/>
              </a:rPr>
              <a:t>zona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15" dirty="0">
                <a:latin typeface="Arial Unicode MS"/>
                <a:cs typeface="Arial Unicode MS"/>
              </a:rPr>
              <a:t>asigna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20" dirty="0">
                <a:latin typeface="Arial Unicode MS"/>
                <a:cs typeface="Arial Unicode MS"/>
              </a:rPr>
              <a:t>relé </a:t>
            </a:r>
            <a:r>
              <a:rPr sz="750" spc="25" dirty="0">
                <a:latin typeface="Arial Unicode MS"/>
                <a:cs typeface="Arial Unicode MS"/>
              </a:rPr>
              <a:t>de protección de </a:t>
            </a:r>
            <a:r>
              <a:rPr sz="750" spc="15" dirty="0">
                <a:latin typeface="Arial Unicode MS"/>
                <a:cs typeface="Arial Unicode MS"/>
              </a:rPr>
              <a:t>bus. </a:t>
            </a:r>
            <a:r>
              <a:rPr sz="750" spc="-10" dirty="0">
                <a:latin typeface="Arial Unicode MS"/>
                <a:cs typeface="Arial Unicode MS"/>
              </a:rPr>
              <a:t>Este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15" dirty="0">
                <a:latin typeface="Arial Unicode MS"/>
                <a:cs typeface="Arial Unicode MS"/>
              </a:rPr>
              <a:t>consta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3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diferencial,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direccional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lógica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detección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fallas.</a:t>
            </a:r>
            <a:endParaRPr sz="75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283257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399" y="4798939"/>
            <a:ext cx="5636260" cy="41192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14629">
              <a:lnSpc>
                <a:spcPct val="121500"/>
              </a:lnSpc>
              <a:spcBef>
                <a:spcPts val="90"/>
              </a:spcBef>
            </a:pPr>
            <a:r>
              <a:rPr sz="900" spc="-35" dirty="0">
                <a:latin typeface="Arial Unicode MS"/>
                <a:cs typeface="Arial Unicode MS"/>
              </a:rPr>
              <a:t>El </a:t>
            </a:r>
            <a:r>
              <a:rPr sz="900" spc="40" dirty="0">
                <a:latin typeface="Arial Unicode MS"/>
                <a:cs typeface="Arial Unicode MS"/>
              </a:rPr>
              <a:t>elemento </a:t>
            </a:r>
            <a:r>
              <a:rPr sz="900" spc="30" dirty="0">
                <a:latin typeface="Arial Unicode MS"/>
                <a:cs typeface="Arial Unicode MS"/>
              </a:rPr>
              <a:t>diferencial genera </a:t>
            </a:r>
            <a:r>
              <a:rPr sz="900" spc="35" dirty="0">
                <a:latin typeface="Arial Unicode MS"/>
                <a:cs typeface="Arial Unicode MS"/>
              </a:rPr>
              <a:t>una </a:t>
            </a:r>
            <a:r>
              <a:rPr sz="900" spc="15" dirty="0">
                <a:latin typeface="Arial Unicode MS"/>
                <a:cs typeface="Arial Unicode MS"/>
              </a:rPr>
              <a:t>señal </a:t>
            </a:r>
            <a:r>
              <a:rPr sz="900" spc="30" dirty="0">
                <a:latin typeface="Arial Unicode MS"/>
                <a:cs typeface="Arial Unicode MS"/>
              </a:rPr>
              <a:t>de disparo cuando </a:t>
            </a:r>
            <a:r>
              <a:rPr sz="900" i="1" spc="-30" dirty="0">
                <a:latin typeface="Verdana"/>
                <a:cs typeface="Verdana"/>
              </a:rPr>
              <a:t>I</a:t>
            </a:r>
            <a:r>
              <a:rPr sz="600" i="1" spc="-30" dirty="0">
                <a:latin typeface="Verdana"/>
                <a:cs typeface="Verdana"/>
              </a:rPr>
              <a:t>OP </a:t>
            </a:r>
            <a:r>
              <a:rPr sz="900" spc="-10" dirty="0">
                <a:latin typeface="Arial Unicode MS"/>
                <a:cs typeface="Arial Unicode MS"/>
              </a:rPr>
              <a:t>es </a:t>
            </a:r>
            <a:r>
              <a:rPr sz="900" spc="40" dirty="0">
                <a:latin typeface="Arial Unicode MS"/>
                <a:cs typeface="Arial Unicode MS"/>
              </a:rPr>
              <a:t>mayor </a:t>
            </a:r>
            <a:r>
              <a:rPr sz="900" spc="35" dirty="0">
                <a:latin typeface="Arial Unicode MS"/>
                <a:cs typeface="Arial Unicode MS"/>
              </a:rPr>
              <a:t>que </a:t>
            </a:r>
            <a:r>
              <a:rPr sz="900" spc="15" dirty="0">
                <a:latin typeface="Arial Unicode MS"/>
                <a:cs typeface="Arial Unicode MS"/>
              </a:rPr>
              <a:t>la </a:t>
            </a:r>
            <a:r>
              <a:rPr sz="900" spc="30" dirty="0">
                <a:latin typeface="Arial Unicode MS"/>
                <a:cs typeface="Arial Unicode MS"/>
              </a:rPr>
              <a:t>recogida </a:t>
            </a:r>
            <a:r>
              <a:rPr sz="900" spc="40" dirty="0">
                <a:latin typeface="Arial Unicode MS"/>
                <a:cs typeface="Arial Unicode MS"/>
              </a:rPr>
              <a:t>mínima </a:t>
            </a:r>
            <a:r>
              <a:rPr sz="900" spc="4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Actual,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20" dirty="0">
                <a:latin typeface="Verdana"/>
                <a:cs typeface="Verdana"/>
              </a:rPr>
              <a:t>I</a:t>
            </a:r>
            <a:r>
              <a:rPr sz="550" i="1" spc="-20" dirty="0">
                <a:latin typeface="Verdana"/>
                <a:cs typeface="Verdana"/>
              </a:rPr>
              <a:t>PU</a:t>
            </a:r>
            <a:r>
              <a:rPr sz="800" spc="-20" dirty="0">
                <a:latin typeface="Arial Unicode MS"/>
                <a:cs typeface="Arial Unicode MS"/>
              </a:rPr>
              <a:t>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también</a:t>
            </a:r>
            <a:r>
              <a:rPr sz="800" spc="-10" dirty="0">
                <a:latin typeface="Arial Unicode MS"/>
                <a:cs typeface="Arial Unicode MS"/>
              </a:rPr>
              <a:t> 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mayor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porcentaje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40" dirty="0">
                <a:latin typeface="Verdana"/>
                <a:cs typeface="Verdana"/>
              </a:rPr>
              <a:t>I</a:t>
            </a:r>
            <a:r>
              <a:rPr sz="550" i="1" spc="-40" dirty="0">
                <a:latin typeface="Verdana"/>
                <a:cs typeface="Verdana"/>
              </a:rPr>
              <a:t>RT</a:t>
            </a:r>
            <a:r>
              <a:rPr sz="800" spc="-40" dirty="0">
                <a:latin typeface="Arial Unicode MS"/>
                <a:cs typeface="Arial Unicode MS"/>
              </a:rPr>
              <a:t>.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figura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diapositiva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muestra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las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características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adaptativo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comprende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pendientes:</a:t>
            </a:r>
            <a:r>
              <a:rPr sz="800" i="1" spc="5" dirty="0">
                <a:latin typeface="Verdana"/>
                <a:cs typeface="Verdana"/>
              </a:rPr>
              <a:t>SLP1</a:t>
            </a:r>
            <a:r>
              <a:rPr sz="800" i="1" spc="-75" dirty="0">
                <a:latin typeface="Verdana"/>
                <a:cs typeface="Verdana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i="1" spc="-40" dirty="0">
                <a:latin typeface="Verdana"/>
                <a:cs typeface="Verdana"/>
              </a:rPr>
              <a:t>SLP2</a:t>
            </a:r>
            <a:r>
              <a:rPr sz="800" spc="-40" dirty="0">
                <a:latin typeface="Arial Unicode MS"/>
                <a:cs typeface="Arial Unicode MS"/>
              </a:rPr>
              <a:t>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50" dirty="0">
                <a:latin typeface="Verdana"/>
                <a:cs typeface="Verdana"/>
              </a:rPr>
              <a:t>SLP1</a:t>
            </a:r>
            <a:r>
              <a:rPr sz="800" i="1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5" dirty="0">
                <a:latin typeface="Arial Unicode MS"/>
                <a:cs typeface="Arial Unicode MS"/>
              </a:rPr>
              <a:t>eficaz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endParaRPr sz="800">
              <a:latin typeface="Arial Unicode MS"/>
              <a:cs typeface="Arial Unicode MS"/>
            </a:endParaRPr>
          </a:p>
          <a:p>
            <a:pPr marL="12700" marR="506095">
              <a:lnSpc>
                <a:spcPts val="1190"/>
              </a:lnSpc>
              <a:spcBef>
                <a:spcPts val="75"/>
              </a:spcBef>
            </a:pPr>
            <a:r>
              <a:rPr sz="850" spc="15" dirty="0">
                <a:latin typeface="Arial Unicode MS"/>
                <a:cs typeface="Arial Unicode MS"/>
              </a:rPr>
              <a:t>fallas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internas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i="1" spc="-50" dirty="0">
                <a:latin typeface="Verdana"/>
                <a:cs typeface="Verdana"/>
              </a:rPr>
              <a:t>SLP2</a:t>
            </a:r>
            <a:r>
              <a:rPr sz="850" i="1" spc="-70" dirty="0">
                <a:latin typeface="Verdana"/>
                <a:cs typeface="Verdana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efectivo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para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fallas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externas.</a:t>
            </a:r>
            <a:r>
              <a:rPr sz="850" spc="-15" dirty="0">
                <a:latin typeface="Arial Unicode MS"/>
                <a:cs typeface="Arial Unicode MS"/>
              </a:rPr>
              <a:t> Las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afirmaciones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1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los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productos</a:t>
            </a:r>
            <a:r>
              <a:rPr sz="850" i="1" spc="5" dirty="0">
                <a:latin typeface="Verdana"/>
                <a:cs typeface="Verdana"/>
              </a:rPr>
              <a:t>FDIF1</a:t>
            </a:r>
            <a:r>
              <a:rPr sz="850" i="1" spc="-70" dirty="0">
                <a:latin typeface="Verdana"/>
                <a:cs typeface="Verdana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i="1" spc="-45" dirty="0">
                <a:latin typeface="Verdana"/>
                <a:cs typeface="Verdana"/>
              </a:rPr>
              <a:t>87O1 </a:t>
            </a:r>
            <a:r>
              <a:rPr sz="850" i="1" spc="-280" dirty="0">
                <a:latin typeface="Verdana"/>
                <a:cs typeface="Verdana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indican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45" dirty="0">
                <a:latin typeface="Arial Unicode MS"/>
                <a:cs typeface="Arial Unicode MS"/>
              </a:rPr>
              <a:t>punto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5" dirty="0">
                <a:latin typeface="Arial Unicode MS"/>
                <a:cs typeface="Arial Unicode MS"/>
              </a:rPr>
              <a:t>funcionamiento </a:t>
            </a:r>
            <a:r>
              <a:rPr sz="750" spc="10" dirty="0">
                <a:latin typeface="Arial Unicode MS"/>
                <a:cs typeface="Arial Unicode MS"/>
              </a:rPr>
              <a:t>está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5" dirty="0">
                <a:latin typeface="Arial Unicode MS"/>
                <a:cs typeface="Arial Unicode MS"/>
              </a:rPr>
              <a:t>región </a:t>
            </a:r>
            <a:r>
              <a:rPr sz="750" spc="25" dirty="0">
                <a:latin typeface="Arial Unicode MS"/>
                <a:cs typeface="Arial Unicode MS"/>
              </a:rPr>
              <a:t>de disparo de </a:t>
            </a:r>
            <a:r>
              <a:rPr sz="750" spc="15" dirty="0">
                <a:latin typeface="Arial Unicode MS"/>
                <a:cs typeface="Arial Unicode MS"/>
              </a:rPr>
              <a:t>la característica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30" dirty="0">
                <a:latin typeface="Arial Unicode MS"/>
                <a:cs typeface="Arial Unicode MS"/>
              </a:rPr>
              <a:t>elemento </a:t>
            </a:r>
            <a:r>
              <a:rPr sz="750" spc="25" dirty="0">
                <a:latin typeface="Arial Unicode MS"/>
                <a:cs typeface="Arial Unicode MS"/>
              </a:rPr>
              <a:t>diferencial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filtrado.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1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431800">
              <a:lnSpc>
                <a:spcPct val="121100"/>
              </a:lnSpc>
            </a:pP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20" dirty="0">
                <a:latin typeface="Arial Unicode MS"/>
                <a:cs typeface="Arial Unicode MS"/>
              </a:rPr>
              <a:t>lógica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35" dirty="0">
                <a:latin typeface="Arial Unicode MS"/>
                <a:cs typeface="Arial Unicode MS"/>
              </a:rPr>
              <a:t>elemento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0" dirty="0">
                <a:latin typeface="Arial Unicode MS"/>
                <a:cs typeface="Arial Unicode MS"/>
              </a:rPr>
              <a:t>protección </a:t>
            </a:r>
            <a:r>
              <a:rPr sz="800" spc="25" dirty="0">
                <a:latin typeface="Arial Unicode MS"/>
                <a:cs typeface="Arial Unicode MS"/>
              </a:rPr>
              <a:t>del bus </a:t>
            </a:r>
            <a:r>
              <a:rPr sz="800" spc="40" dirty="0">
                <a:latin typeface="Arial Unicode MS"/>
                <a:cs typeface="Arial Unicode MS"/>
              </a:rPr>
              <a:t>también </a:t>
            </a:r>
            <a:r>
              <a:rPr sz="800" spc="30" dirty="0">
                <a:latin typeface="Arial Unicode MS"/>
                <a:cs typeface="Arial Unicode MS"/>
              </a:rPr>
              <a:t>requiere </a:t>
            </a:r>
            <a:r>
              <a:rPr sz="800" spc="15" dirty="0">
                <a:latin typeface="Arial Unicode MS"/>
                <a:cs typeface="Arial Unicode MS"/>
              </a:rPr>
              <a:t>la </a:t>
            </a:r>
            <a:r>
              <a:rPr sz="800" spc="25" dirty="0">
                <a:latin typeface="Arial Unicode MS"/>
                <a:cs typeface="Arial Unicode MS"/>
              </a:rPr>
              <a:t>operación del </a:t>
            </a:r>
            <a:r>
              <a:rPr sz="800" spc="35" dirty="0">
                <a:latin typeface="Arial Unicode MS"/>
                <a:cs typeface="Arial Unicode MS"/>
              </a:rPr>
              <a:t>elemento </a:t>
            </a:r>
            <a:r>
              <a:rPr sz="800" spc="20" dirty="0">
                <a:latin typeface="Arial Unicode MS"/>
                <a:cs typeface="Arial Unicode MS"/>
              </a:rPr>
              <a:t>direccional </a:t>
            </a:r>
            <a:r>
              <a:rPr sz="800" spc="-45" dirty="0">
                <a:latin typeface="Arial Unicode MS"/>
                <a:cs typeface="Arial Unicode MS"/>
              </a:rPr>
              <a:t>(</a:t>
            </a:r>
            <a:r>
              <a:rPr sz="800" i="1" spc="-45" dirty="0">
                <a:latin typeface="Verdana"/>
                <a:cs typeface="Verdana"/>
              </a:rPr>
              <a:t>DE1F </a:t>
            </a:r>
            <a:r>
              <a:rPr sz="800" i="1" spc="-270" dirty="0">
                <a:latin typeface="Verdana"/>
                <a:cs typeface="Verdana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afirmación)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lógica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interna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detección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fallas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35" dirty="0">
                <a:latin typeface="Arial Unicode MS"/>
                <a:cs typeface="Arial Unicode MS"/>
              </a:rPr>
              <a:t>(</a:t>
            </a:r>
            <a:r>
              <a:rPr sz="800" i="1" spc="-35" dirty="0">
                <a:latin typeface="Verdana"/>
                <a:cs typeface="Verdana"/>
              </a:rPr>
              <a:t>FALLO1</a:t>
            </a:r>
            <a:r>
              <a:rPr sz="800" i="1" spc="-65" dirty="0">
                <a:latin typeface="Verdana"/>
                <a:cs typeface="Verdana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aserción)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para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declarar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interna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-40" dirty="0">
                <a:latin typeface="Arial Unicode MS"/>
                <a:cs typeface="Arial Unicode MS"/>
              </a:rPr>
              <a:t>(</a:t>
            </a:r>
            <a:r>
              <a:rPr sz="800" i="1" spc="-40" dirty="0">
                <a:latin typeface="Verdana"/>
                <a:cs typeface="Verdana"/>
              </a:rPr>
              <a:t>P87R1 </a:t>
            </a:r>
            <a:r>
              <a:rPr sz="800" i="1" spc="-270" dirty="0">
                <a:latin typeface="Verdana"/>
                <a:cs typeface="Verdana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afirmación).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-10" dirty="0">
                <a:latin typeface="Arial Unicode MS"/>
                <a:cs typeface="Arial Unicode MS"/>
              </a:rPr>
              <a:t>Esta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declaración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falla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asume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que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no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hay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problema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-65" dirty="0">
                <a:latin typeface="Arial Unicode MS"/>
                <a:cs typeface="Arial Unicode MS"/>
              </a:rPr>
              <a:t>CT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-60" dirty="0">
                <a:latin typeface="Arial Unicode MS"/>
                <a:cs typeface="Arial Unicode MS"/>
              </a:rPr>
              <a:t>(</a:t>
            </a:r>
            <a:r>
              <a:rPr sz="850" i="1" spc="-60" dirty="0">
                <a:latin typeface="Verdana"/>
                <a:cs typeface="Verdana"/>
              </a:rPr>
              <a:t>87ST1</a:t>
            </a:r>
            <a:r>
              <a:rPr sz="850" i="1" spc="-80" dirty="0">
                <a:latin typeface="Verdana"/>
                <a:cs typeface="Verdana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está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0" dirty="0">
                <a:latin typeface="Arial Unicode MS"/>
                <a:cs typeface="Arial Unicode MS"/>
              </a:rPr>
              <a:t>anulado).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los</a:t>
            </a:r>
            <a:endParaRPr sz="850">
              <a:latin typeface="Arial Unicode MS"/>
              <a:cs typeface="Arial Unicode MS"/>
            </a:endParaRPr>
          </a:p>
          <a:p>
            <a:pPr marL="12700" marR="5080">
              <a:lnSpc>
                <a:spcPts val="1190"/>
              </a:lnSpc>
              <a:spcBef>
                <a:spcPts val="65"/>
              </a:spcBef>
            </a:pPr>
            <a:r>
              <a:rPr sz="750" i="1" spc="-40" dirty="0">
                <a:latin typeface="Verdana"/>
                <a:cs typeface="Verdana"/>
              </a:rPr>
              <a:t>P87R1</a:t>
            </a:r>
            <a:r>
              <a:rPr sz="750" i="1" spc="-60" dirty="0">
                <a:latin typeface="Verdana"/>
                <a:cs typeface="Verdana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bit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impulsa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temporizador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seguridad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adaptativo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controla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salida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final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45" dirty="0">
                <a:latin typeface="Arial Unicode MS"/>
                <a:cs typeface="Arial Unicode MS"/>
              </a:rPr>
              <a:t>(</a:t>
            </a:r>
            <a:r>
              <a:rPr sz="750" i="1" spc="-45" dirty="0">
                <a:latin typeface="Verdana"/>
                <a:cs typeface="Verdana"/>
              </a:rPr>
              <a:t>87R1</a:t>
            </a:r>
            <a:r>
              <a:rPr sz="750" spc="-45" dirty="0">
                <a:latin typeface="Arial Unicode MS"/>
                <a:cs typeface="Arial Unicode MS"/>
              </a:rPr>
              <a:t>)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elemento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bus.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</a:pPr>
            <a:endParaRPr sz="850">
              <a:latin typeface="Arial Unicode MS"/>
              <a:cs typeface="Arial Unicode MS"/>
            </a:endParaRPr>
          </a:p>
          <a:p>
            <a:pPr marL="12700"/>
            <a:r>
              <a:rPr sz="650" spc="-10" dirty="0">
                <a:latin typeface="Arial Unicode MS"/>
                <a:cs typeface="Arial Unicode MS"/>
              </a:rPr>
              <a:t>La </a:t>
            </a:r>
            <a:r>
              <a:rPr sz="650" spc="15" dirty="0">
                <a:latin typeface="Arial Unicode MS"/>
                <a:cs typeface="Arial Unicode MS"/>
              </a:rPr>
              <a:t>lógica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detección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fallas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controla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modo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funcionamiento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relé.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Durante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condiciones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normales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funcionamiento,</a:t>
            </a:r>
            <a:endParaRPr sz="650">
              <a:latin typeface="Arial Unicode MS"/>
              <a:cs typeface="Arial Unicode MS"/>
            </a:endParaRPr>
          </a:p>
          <a:p>
            <a:pPr marL="12700" marR="299720">
              <a:lnSpc>
                <a:spcPct val="110000"/>
              </a:lnSpc>
              <a:spcBef>
                <a:spcPts val="50"/>
              </a:spcBef>
            </a:pPr>
            <a:r>
              <a:rPr sz="900" i="1" spc="-30" dirty="0">
                <a:latin typeface="Verdana"/>
                <a:cs typeface="Verdana"/>
              </a:rPr>
              <a:t>CON1</a:t>
            </a:r>
            <a:r>
              <a:rPr sz="900" i="1" spc="-80" dirty="0">
                <a:latin typeface="Verdana"/>
                <a:cs typeface="Verdana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está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anulado.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5" dirty="0">
                <a:latin typeface="Arial Unicode MS"/>
                <a:cs typeface="Arial Unicode MS"/>
              </a:rPr>
              <a:t>Para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fallas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5" dirty="0">
                <a:latin typeface="Arial Unicode MS"/>
                <a:cs typeface="Arial Unicode MS"/>
              </a:rPr>
              <a:t>externas,</a:t>
            </a:r>
            <a:r>
              <a:rPr sz="900" i="1" spc="5" dirty="0">
                <a:latin typeface="Verdana"/>
                <a:cs typeface="Verdana"/>
              </a:rPr>
              <a:t>CON1</a:t>
            </a:r>
            <a:r>
              <a:rPr sz="900" i="1" spc="-75" dirty="0">
                <a:latin typeface="Verdana"/>
                <a:cs typeface="Verdana"/>
              </a:rPr>
              <a:t> </a:t>
            </a:r>
            <a:r>
              <a:rPr sz="900" spc="40" dirty="0">
                <a:latin typeface="Arial Unicode MS"/>
                <a:cs typeface="Arial Unicode MS"/>
              </a:rPr>
              <a:t>afirma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5" dirty="0">
                <a:latin typeface="Arial Unicode MS"/>
                <a:cs typeface="Arial Unicode MS"/>
              </a:rPr>
              <a:t>y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cambia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el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relé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dirty="0">
                <a:latin typeface="Arial Unicode MS"/>
                <a:cs typeface="Arial Unicode MS"/>
              </a:rPr>
              <a:t>a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55" dirty="0">
                <a:latin typeface="Arial Unicode MS"/>
                <a:cs typeface="Arial Unicode MS"/>
              </a:rPr>
              <a:t>un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55" dirty="0">
                <a:latin typeface="Arial Unicode MS"/>
                <a:cs typeface="Arial Unicode MS"/>
              </a:rPr>
              <a:t>modo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alta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seguridad </a:t>
            </a:r>
            <a:r>
              <a:rPr sz="900" spc="-235" dirty="0">
                <a:latin typeface="Arial Unicode MS"/>
                <a:cs typeface="Arial Unicode MS"/>
              </a:rPr>
              <a:t> </a:t>
            </a:r>
            <a:r>
              <a:rPr sz="900" spc="40" dirty="0">
                <a:latin typeface="Arial Unicode MS"/>
                <a:cs typeface="Arial Unicode MS"/>
              </a:rPr>
              <a:t>donde</a:t>
            </a:r>
            <a:endParaRPr sz="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50">
              <a:latin typeface="Arial Unicode MS"/>
              <a:cs typeface="Arial Unicode MS"/>
            </a:endParaRPr>
          </a:p>
          <a:p>
            <a:pPr marL="469900" indent="-229235">
              <a:buSzPct val="122222"/>
              <a:buChar char="•"/>
              <a:tabLst>
                <a:tab pos="469265" algn="l"/>
                <a:tab pos="470534" algn="l"/>
              </a:tabLst>
            </a:pPr>
            <a:r>
              <a:rPr sz="900" spc="-15" dirty="0">
                <a:latin typeface="Arial Unicode MS"/>
                <a:cs typeface="Arial Unicode MS"/>
              </a:rPr>
              <a:t>La </a:t>
            </a:r>
            <a:r>
              <a:rPr sz="900" spc="35" dirty="0">
                <a:latin typeface="Arial Unicode MS"/>
                <a:cs typeface="Arial Unicode MS"/>
              </a:rPr>
              <a:t>pendiente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la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característica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diferencial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porcentual</a:t>
            </a:r>
            <a:r>
              <a:rPr sz="900" spc="-10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cambia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i="1" spc="-55" dirty="0">
                <a:latin typeface="Verdana"/>
                <a:cs typeface="Verdana"/>
              </a:rPr>
              <a:t>SLP1</a:t>
            </a:r>
            <a:r>
              <a:rPr sz="900" i="1" spc="-75" dirty="0">
                <a:latin typeface="Verdana"/>
                <a:cs typeface="Verdana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para</a:t>
            </a:r>
            <a:r>
              <a:rPr sz="900" spc="-15" dirty="0">
                <a:latin typeface="Arial Unicode MS"/>
                <a:cs typeface="Arial Unicode MS"/>
              </a:rPr>
              <a:t> </a:t>
            </a:r>
            <a:r>
              <a:rPr sz="900" i="1" spc="-45" dirty="0">
                <a:latin typeface="Verdana"/>
                <a:cs typeface="Verdana"/>
              </a:rPr>
              <a:t>SLP2</a:t>
            </a:r>
            <a:r>
              <a:rPr sz="900" spc="-45" dirty="0">
                <a:latin typeface="Arial Unicode MS"/>
                <a:cs typeface="Arial Unicode MS"/>
              </a:rPr>
              <a:t>.</a:t>
            </a:r>
            <a:endParaRPr sz="900">
              <a:latin typeface="Arial Unicode MS"/>
              <a:cs typeface="Arial Unicode MS"/>
            </a:endParaRPr>
          </a:p>
          <a:p>
            <a:pPr marL="469900" marR="286385" indent="-228600">
              <a:lnSpc>
                <a:spcPct val="127899"/>
              </a:lnSpc>
              <a:spcBef>
                <a:spcPts val="1010"/>
              </a:spcBef>
              <a:buSzPct val="122222"/>
              <a:buChar char="•"/>
              <a:tabLst>
                <a:tab pos="469265" algn="l"/>
                <a:tab pos="469900" algn="l"/>
              </a:tabLst>
            </a:pPr>
            <a:r>
              <a:rPr sz="900" spc="-35" dirty="0">
                <a:latin typeface="Arial Unicode MS"/>
                <a:cs typeface="Arial Unicode MS"/>
              </a:rPr>
              <a:t>El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40" dirty="0">
                <a:latin typeface="Arial Unicode MS"/>
                <a:cs typeface="Arial Unicode MS"/>
              </a:rPr>
              <a:t>elemento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diferencial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5" dirty="0">
                <a:latin typeface="Arial Unicode MS"/>
                <a:cs typeface="Arial Unicode MS"/>
              </a:rPr>
              <a:t>instantáneo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(parte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15" dirty="0">
                <a:latin typeface="Arial Unicode MS"/>
                <a:cs typeface="Arial Unicode MS"/>
              </a:rPr>
              <a:t>la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20" dirty="0">
                <a:latin typeface="Arial Unicode MS"/>
                <a:cs typeface="Arial Unicode MS"/>
              </a:rPr>
              <a:t>lógica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25" dirty="0">
                <a:latin typeface="Arial Unicode MS"/>
                <a:cs typeface="Arial Unicode MS"/>
              </a:rPr>
              <a:t>detección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30" dirty="0">
                <a:latin typeface="Arial Unicode MS"/>
                <a:cs typeface="Arial Unicode MS"/>
              </a:rPr>
              <a:t>de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10" dirty="0">
                <a:latin typeface="Arial Unicode MS"/>
                <a:cs typeface="Arial Unicode MS"/>
              </a:rPr>
              <a:t>fallas)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45" dirty="0">
                <a:latin typeface="Arial Unicode MS"/>
                <a:cs typeface="Arial Unicode MS"/>
              </a:rPr>
              <a:t>no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20" dirty="0">
                <a:latin typeface="Arial Unicode MS"/>
                <a:cs typeface="Arial Unicode MS"/>
              </a:rPr>
              <a:t>declara</a:t>
            </a:r>
            <a:r>
              <a:rPr sz="900" spc="-20" dirty="0">
                <a:latin typeface="Arial Unicode MS"/>
                <a:cs typeface="Arial Unicode MS"/>
              </a:rPr>
              <a:t> </a:t>
            </a:r>
            <a:r>
              <a:rPr sz="900" spc="55" dirty="0">
                <a:latin typeface="Arial Unicode MS"/>
                <a:cs typeface="Arial Unicode MS"/>
              </a:rPr>
              <a:t>un </a:t>
            </a:r>
            <a:r>
              <a:rPr sz="900" spc="-23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 </a:t>
            </a:r>
            <a:r>
              <a:rPr sz="750" spc="35" dirty="0">
                <a:latin typeface="Arial Unicode MS"/>
                <a:cs typeface="Arial Unicode MS"/>
              </a:rPr>
              <a:t>interna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25" dirty="0">
                <a:latin typeface="Arial Unicode MS"/>
                <a:cs typeface="Arial Unicode MS"/>
              </a:rPr>
              <a:t>menos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45" dirty="0">
                <a:latin typeface="Arial Unicode MS"/>
                <a:cs typeface="Arial Unicode MS"/>
              </a:rPr>
              <a:t>punto </a:t>
            </a:r>
            <a:r>
              <a:rPr sz="750" spc="25" dirty="0">
                <a:latin typeface="Arial Unicode MS"/>
                <a:cs typeface="Arial Unicode MS"/>
              </a:rPr>
              <a:t>de operación </a:t>
            </a:r>
            <a:r>
              <a:rPr sz="750" spc="20" dirty="0">
                <a:latin typeface="Arial Unicode MS"/>
                <a:cs typeface="Arial Unicode MS"/>
              </a:rPr>
              <a:t>permanezca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5" dirty="0">
                <a:latin typeface="Arial Unicode MS"/>
                <a:cs typeface="Arial Unicode MS"/>
              </a:rPr>
              <a:t>región </a:t>
            </a:r>
            <a:r>
              <a:rPr sz="750" spc="25" dirty="0">
                <a:latin typeface="Arial Unicode MS"/>
                <a:cs typeface="Arial Unicode MS"/>
              </a:rPr>
              <a:t>de disparo de </a:t>
            </a:r>
            <a:r>
              <a:rPr sz="750" spc="5" dirty="0">
                <a:latin typeface="Arial Unicode MS"/>
                <a:cs typeface="Arial Unicode MS"/>
              </a:rPr>
              <a:t>sus </a:t>
            </a:r>
            <a:r>
              <a:rPr sz="750" spc="10" dirty="0">
                <a:latin typeface="Arial Unicode MS"/>
                <a:cs typeface="Arial Unicode MS"/>
              </a:rPr>
              <a:t>características </a:t>
            </a:r>
            <a:r>
              <a:rPr sz="750" spc="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durante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semiciclos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consecutivos.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20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buSzPct val="169230"/>
              <a:buChar char="•"/>
              <a:tabLst>
                <a:tab pos="469265" algn="l"/>
                <a:tab pos="469900" algn="l"/>
              </a:tabLst>
            </a:pPr>
            <a:r>
              <a:rPr sz="650" spc="-25" dirty="0">
                <a:latin typeface="Arial Unicode MS"/>
                <a:cs typeface="Arial Unicode MS"/>
              </a:rPr>
              <a:t>El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tiempo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retardo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temporizador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seguridad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adaptativo</a:t>
            </a:r>
            <a:r>
              <a:rPr sz="650" spc="-2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aumenta.</a:t>
            </a:r>
            <a:endParaRPr sz="650">
              <a:latin typeface="Arial Unicode MS"/>
              <a:cs typeface="Arial Unicode MS"/>
            </a:endParaRPr>
          </a:p>
          <a:p>
            <a:pPr marL="12700" marR="278765">
              <a:lnSpc>
                <a:spcPct val="132000"/>
              </a:lnSpc>
              <a:spcBef>
                <a:spcPts val="1220"/>
              </a:spcBef>
            </a:pPr>
            <a:r>
              <a:rPr sz="750" spc="-20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general,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proporciona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alta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seguridad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externas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detectar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internas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menos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ciclo.</a:t>
            </a:r>
            <a:endParaRPr sz="75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860531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0" y="4808722"/>
            <a:ext cx="561594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sz="700" spc="-20" dirty="0">
                <a:latin typeface="Arial Unicode MS"/>
                <a:cs typeface="Arial Unicode MS"/>
              </a:rPr>
              <a:t>En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diapositiva </a:t>
            </a:r>
            <a:r>
              <a:rPr sz="700" spc="15" dirty="0">
                <a:latin typeface="Arial Unicode MS"/>
                <a:cs typeface="Arial Unicode MS"/>
              </a:rPr>
              <a:t>hay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25" dirty="0">
                <a:latin typeface="Arial Unicode MS"/>
                <a:cs typeface="Arial Unicode MS"/>
              </a:rPr>
              <a:t>ejemplo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una </a:t>
            </a:r>
            <a:r>
              <a:rPr sz="700" spc="20" dirty="0">
                <a:latin typeface="Arial Unicode MS"/>
                <a:cs typeface="Arial Unicode MS"/>
              </a:rPr>
              <a:t>disposición de bus </a:t>
            </a:r>
            <a:r>
              <a:rPr sz="700" spc="25" dirty="0">
                <a:latin typeface="Arial Unicode MS"/>
                <a:cs typeface="Arial Unicode MS"/>
              </a:rPr>
              <a:t>reconfigurable </a:t>
            </a:r>
            <a:r>
              <a:rPr sz="700" spc="20" dirty="0">
                <a:latin typeface="Arial Unicode MS"/>
                <a:cs typeface="Arial Unicode MS"/>
              </a:rPr>
              <a:t>con </a:t>
            </a:r>
            <a:r>
              <a:rPr sz="700" spc="30" dirty="0">
                <a:latin typeface="Arial Unicode MS"/>
                <a:cs typeface="Arial Unicode MS"/>
              </a:rPr>
              <a:t>cuatro </a:t>
            </a:r>
            <a:r>
              <a:rPr sz="700" spc="10" dirty="0">
                <a:latin typeface="Arial Unicode MS"/>
                <a:cs typeface="Arial Unicode MS"/>
              </a:rPr>
              <a:t>buses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20" dirty="0">
                <a:latin typeface="Arial Unicode MS"/>
                <a:cs typeface="Arial Unicode MS"/>
              </a:rPr>
              <a:t>ocho terminales. </a:t>
            </a:r>
            <a:r>
              <a:rPr sz="700" spc="15" dirty="0">
                <a:latin typeface="Arial Unicode MS"/>
                <a:cs typeface="Arial Unicode MS"/>
              </a:rPr>
              <a:t>Cuando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operaciones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conmutación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pueden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cambiar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configuración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esquemas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deben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tener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lógica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selección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5" dirty="0">
                <a:latin typeface="Arial Unicode MS"/>
                <a:cs typeface="Arial Unicode MS"/>
              </a:rPr>
              <a:t>para </a:t>
            </a:r>
            <a:r>
              <a:rPr sz="700" spc="20" dirty="0">
                <a:latin typeface="Arial Unicode MS"/>
                <a:cs typeface="Arial Unicode MS"/>
              </a:rPr>
              <a:t>adaptarse </a:t>
            </a:r>
            <a:r>
              <a:rPr sz="700" spc="25" dirty="0">
                <a:latin typeface="Arial Unicode MS"/>
                <a:cs typeface="Arial Unicode MS"/>
              </a:rPr>
              <a:t>dinámicamente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0" dirty="0">
                <a:latin typeface="Arial Unicode MS"/>
                <a:cs typeface="Arial Unicode MS"/>
              </a:rPr>
              <a:t>estos </a:t>
            </a:r>
            <a:r>
              <a:rPr sz="700" spc="15" dirty="0">
                <a:latin typeface="Arial Unicode MS"/>
                <a:cs typeface="Arial Unicode MS"/>
              </a:rPr>
              <a:t>cambios. </a:t>
            </a: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10" dirty="0">
                <a:latin typeface="Arial Unicode MS"/>
                <a:cs typeface="Arial Unicode MS"/>
              </a:rPr>
              <a:t>selección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10" dirty="0">
                <a:latin typeface="Arial Unicode MS"/>
                <a:cs typeface="Arial Unicode MS"/>
              </a:rPr>
              <a:t>precisa </a:t>
            </a:r>
            <a:r>
              <a:rPr sz="700" spc="15" dirty="0">
                <a:latin typeface="Arial Unicode MS"/>
                <a:cs typeface="Arial Unicode MS"/>
              </a:rPr>
              <a:t>asegura </a:t>
            </a:r>
            <a:r>
              <a:rPr sz="700" spc="30" dirty="0">
                <a:latin typeface="Arial Unicode MS"/>
                <a:cs typeface="Arial Unicode MS"/>
              </a:rPr>
              <a:t>que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relé </a:t>
            </a:r>
            <a:r>
              <a:rPr sz="700" spc="15" dirty="0">
                <a:latin typeface="Arial Unicode MS"/>
                <a:cs typeface="Arial Unicode MS"/>
              </a:rPr>
              <a:t>incluye </a:t>
            </a:r>
            <a:r>
              <a:rPr sz="700" spc="30" dirty="0">
                <a:latin typeface="Arial Unicode MS"/>
                <a:cs typeface="Arial Unicode MS"/>
              </a:rPr>
              <a:t>todos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terminales </a:t>
            </a:r>
            <a:r>
              <a:rPr sz="700" spc="35" dirty="0">
                <a:latin typeface="Arial Unicode MS"/>
                <a:cs typeface="Arial Unicode MS"/>
              </a:rPr>
              <a:t>dentro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de protección. </a:t>
            </a: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lógica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selección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utiliza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30" dirty="0">
                <a:latin typeface="Arial Unicode MS"/>
                <a:cs typeface="Arial Unicode MS"/>
              </a:rPr>
              <a:t>información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configuración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estación </a:t>
            </a:r>
            <a:r>
              <a:rPr sz="700" spc="2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proporcionada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interruptor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desconexión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contactos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auxiliares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interruptor.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Esta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lógica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asigna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corrientes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entrada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al 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elemento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apropiado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determina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interruptores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dispararán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si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ocurre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barra.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61" y="6189257"/>
            <a:ext cx="3394075" cy="9105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lógica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selección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zona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determina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esencialmente: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900">
              <a:latin typeface="Arial Unicode MS"/>
              <a:cs typeface="Arial Unicode MS"/>
            </a:endParaRPr>
          </a:p>
          <a:p>
            <a:pPr marL="469265" indent="-229235"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-25" dirty="0">
                <a:latin typeface="Arial Unicode MS"/>
                <a:cs typeface="Arial Unicode MS"/>
              </a:rPr>
              <a:t>(s)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zona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25" dirty="0">
                <a:latin typeface="Arial Unicode MS"/>
                <a:cs typeface="Arial Unicode MS"/>
              </a:rPr>
              <a:t>(s)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incluidas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cada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zona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469265" indent="-229235">
              <a:buSzPct val="137500"/>
              <a:buChar char="•"/>
              <a:tabLst>
                <a:tab pos="469265" algn="l"/>
                <a:tab pos="469900" algn="l"/>
              </a:tabLst>
            </a:pPr>
            <a:r>
              <a:rPr sz="800" spc="-5" dirty="0">
                <a:latin typeface="Arial Unicode MS"/>
                <a:cs typeface="Arial Unicode MS"/>
              </a:rPr>
              <a:t>Los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terminales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incluidos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cada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zona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protección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5"/>
              </a:spcBef>
              <a:buFont typeface="Arial Unicode MS"/>
              <a:buChar char="•"/>
            </a:pPr>
            <a:endParaRPr sz="950">
              <a:latin typeface="Arial Unicode MS"/>
              <a:cs typeface="Arial Unicode MS"/>
            </a:endParaRPr>
          </a:p>
          <a:p>
            <a:pPr marL="469265" indent="-229235">
              <a:buSzPct val="157142"/>
              <a:buChar char="•"/>
              <a:tabLst>
                <a:tab pos="469265" algn="l"/>
                <a:tab pos="469900" algn="l"/>
              </a:tabLst>
            </a:pPr>
            <a:r>
              <a:rPr sz="700" spc="-5" dirty="0">
                <a:latin typeface="Arial Unicode MS"/>
                <a:cs typeface="Arial Unicode MS"/>
              </a:rPr>
              <a:t>Los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terminales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disparar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operación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endParaRPr sz="70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575286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0" y="4808721"/>
            <a:ext cx="5621020" cy="1645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sz="700" spc="15" dirty="0">
                <a:latin typeface="Arial Unicode MS"/>
                <a:cs typeface="Arial Unicode MS"/>
              </a:rPr>
              <a:t>Cuando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5" dirty="0">
                <a:latin typeface="Arial Unicode MS"/>
                <a:cs typeface="Arial Unicode MS"/>
              </a:rPr>
              <a:t>zonas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25" dirty="0">
                <a:latin typeface="Arial Unicode MS"/>
                <a:cs typeface="Arial Unicode MS"/>
              </a:rPr>
              <a:t>adaptan dinámicamente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topología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conmutación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bus,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5" dirty="0">
                <a:latin typeface="Arial Unicode MS"/>
                <a:cs typeface="Arial Unicode MS"/>
              </a:rPr>
              <a:t>errores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asignación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dirty="0">
                <a:latin typeface="Arial Unicode MS"/>
                <a:cs typeface="Arial Unicode MS"/>
              </a:rPr>
              <a:t>TI a las </a:t>
            </a:r>
            <a:r>
              <a:rPr sz="700" spc="5" dirty="0">
                <a:latin typeface="Arial Unicode MS"/>
                <a:cs typeface="Arial Unicode MS"/>
              </a:rPr>
              <a:t>zonas 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pueden </a:t>
            </a:r>
            <a:r>
              <a:rPr sz="700" spc="15" dirty="0">
                <a:latin typeface="Arial Unicode MS"/>
                <a:cs typeface="Arial Unicode MS"/>
              </a:rPr>
              <a:t>hacer </a:t>
            </a:r>
            <a:r>
              <a:rPr sz="700" spc="30" dirty="0">
                <a:latin typeface="Arial Unicode MS"/>
                <a:cs typeface="Arial Unicode MS"/>
              </a:rPr>
              <a:t>que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5" dirty="0">
                <a:latin typeface="Arial Unicode MS"/>
                <a:cs typeface="Arial Unicode MS"/>
              </a:rPr>
              <a:t>elementos </a:t>
            </a:r>
            <a:r>
              <a:rPr sz="700" spc="15" dirty="0">
                <a:latin typeface="Arial Unicode MS"/>
                <a:cs typeface="Arial Unicode MS"/>
              </a:rPr>
              <a:t>diferenciales </a:t>
            </a:r>
            <a:r>
              <a:rPr sz="700" spc="30" dirty="0">
                <a:latin typeface="Arial Unicode MS"/>
                <a:cs typeface="Arial Unicode MS"/>
              </a:rPr>
              <a:t>funcionen </a:t>
            </a:r>
            <a:r>
              <a:rPr sz="700" spc="25" dirty="0">
                <a:latin typeface="Arial Unicode MS"/>
                <a:cs typeface="Arial Unicode MS"/>
              </a:rPr>
              <a:t>incorrectamente. </a:t>
            </a:r>
            <a:r>
              <a:rPr sz="700" spc="-5" dirty="0">
                <a:latin typeface="Arial Unicode MS"/>
                <a:cs typeface="Arial Unicode MS"/>
              </a:rPr>
              <a:t>Estos </a:t>
            </a:r>
            <a:r>
              <a:rPr sz="700" spc="25" dirty="0">
                <a:latin typeface="Arial Unicode MS"/>
                <a:cs typeface="Arial Unicode MS"/>
              </a:rPr>
              <a:t>errores </a:t>
            </a:r>
            <a:r>
              <a:rPr sz="700" spc="30" dirty="0">
                <a:latin typeface="Arial Unicode MS"/>
                <a:cs typeface="Arial Unicode MS"/>
              </a:rPr>
              <a:t>pueden </a:t>
            </a:r>
            <a:r>
              <a:rPr sz="700" spc="35" dirty="0">
                <a:latin typeface="Arial Unicode MS"/>
                <a:cs typeface="Arial Unicode MS"/>
              </a:rPr>
              <a:t>ocurrir temporalmente </a:t>
            </a:r>
            <a:r>
              <a:rPr sz="700" spc="30" dirty="0">
                <a:latin typeface="Arial Unicode MS"/>
                <a:cs typeface="Arial Unicode MS"/>
              </a:rPr>
              <a:t>debido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tiempo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entre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cambios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estado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interruptor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desconexión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real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reasignación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40" dirty="0">
                <a:latin typeface="Arial Unicode MS"/>
                <a:cs typeface="Arial Unicode MS"/>
              </a:rPr>
              <a:t>TC.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contacto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estado del </a:t>
            </a:r>
            <a:r>
              <a:rPr sz="700" spc="40" dirty="0">
                <a:latin typeface="Arial Unicode MS"/>
                <a:cs typeface="Arial Unicode MS"/>
              </a:rPr>
              <a:t>interruptor </a:t>
            </a:r>
            <a:r>
              <a:rPr sz="700" spc="20" dirty="0">
                <a:latin typeface="Arial Unicode MS"/>
                <a:cs typeface="Arial Unicode MS"/>
              </a:rPr>
              <a:t>de desconexión </a:t>
            </a:r>
            <a:r>
              <a:rPr sz="700" spc="25" dirty="0">
                <a:latin typeface="Arial Unicode MS"/>
                <a:cs typeface="Arial Unicode MS"/>
              </a:rPr>
              <a:t>utilizado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lógica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selección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dinámica </a:t>
            </a:r>
            <a:r>
              <a:rPr sz="700" spc="35" dirty="0">
                <a:latin typeface="Arial Unicode MS"/>
                <a:cs typeface="Arial Unicode MS"/>
              </a:rPr>
              <a:t>también </a:t>
            </a:r>
            <a:r>
              <a:rPr sz="700" spc="25" dirty="0">
                <a:latin typeface="Arial Unicode MS"/>
                <a:cs typeface="Arial Unicode MS"/>
              </a:rPr>
              <a:t>puede </a:t>
            </a:r>
            <a:r>
              <a:rPr sz="700" spc="10" dirty="0">
                <a:latin typeface="Arial Unicode MS"/>
                <a:cs typeface="Arial Unicode MS"/>
              </a:rPr>
              <a:t>causar </a:t>
            </a:r>
            <a:r>
              <a:rPr sz="700" spc="20" dirty="0">
                <a:latin typeface="Arial Unicode MS"/>
                <a:cs typeface="Arial Unicode MS"/>
              </a:rPr>
              <a:t>errores. </a:t>
            </a:r>
            <a:r>
              <a:rPr sz="700" spc="5" dirty="0">
                <a:latin typeface="Arial Unicode MS"/>
                <a:cs typeface="Arial Unicode MS"/>
              </a:rPr>
              <a:t>Dos 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métodos </a:t>
            </a:r>
            <a:r>
              <a:rPr sz="700" spc="20" dirty="0">
                <a:latin typeface="Arial Unicode MS"/>
                <a:cs typeface="Arial Unicode MS"/>
              </a:rPr>
              <a:t>de solución de </a:t>
            </a:r>
            <a:r>
              <a:rPr sz="700" spc="25" dirty="0">
                <a:latin typeface="Arial Unicode MS"/>
                <a:cs typeface="Arial Unicode MS"/>
              </a:rPr>
              <a:t>seguridad para </a:t>
            </a:r>
            <a:r>
              <a:rPr sz="700" spc="30" dirty="0">
                <a:latin typeface="Arial Unicode MS"/>
                <a:cs typeface="Arial Unicode MS"/>
              </a:rPr>
              <a:t>abordar </a:t>
            </a:r>
            <a:r>
              <a:rPr sz="700" spc="10" dirty="0">
                <a:latin typeface="Arial Unicode MS"/>
                <a:cs typeface="Arial Unicode MS"/>
              </a:rPr>
              <a:t>estos </a:t>
            </a:r>
            <a:r>
              <a:rPr sz="700" spc="20" dirty="0">
                <a:latin typeface="Arial Unicode MS"/>
                <a:cs typeface="Arial Unicode MS"/>
              </a:rPr>
              <a:t>errores, </a:t>
            </a:r>
            <a:r>
              <a:rPr sz="700" spc="30" dirty="0">
                <a:latin typeface="Arial Unicode MS"/>
                <a:cs typeface="Arial Unicode MS"/>
              </a:rPr>
              <a:t>como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25" dirty="0">
                <a:latin typeface="Arial Unicode MS"/>
                <a:cs typeface="Arial Unicode MS"/>
              </a:rPr>
              <a:t>menciona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diapositiva, son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supervisión de voltaje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supervisión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verificación.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marL="12700" marR="92710">
              <a:lnSpc>
                <a:spcPct val="137500"/>
              </a:lnSpc>
            </a:pPr>
            <a:r>
              <a:rPr sz="800" spc="15" dirty="0">
                <a:latin typeface="Arial Unicode MS"/>
                <a:cs typeface="Arial Unicode MS"/>
              </a:rPr>
              <a:t>Cuando</a:t>
            </a:r>
            <a:r>
              <a:rPr sz="800" spc="-10" dirty="0">
                <a:latin typeface="Arial Unicode MS"/>
                <a:cs typeface="Arial Unicode MS"/>
              </a:rPr>
              <a:t> se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aplica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supervisión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voltaje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lógica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disparo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diferencial,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evita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operación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cuando</a:t>
            </a:r>
            <a:r>
              <a:rPr sz="800" spc="-10" dirty="0">
                <a:latin typeface="Arial Unicode MS"/>
                <a:cs typeface="Arial Unicode MS"/>
              </a:rPr>
              <a:t> se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activa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elemento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diferencial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pero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todos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voltajes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bus,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como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lo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indican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45" dirty="0">
                <a:latin typeface="Arial Unicode MS"/>
                <a:cs typeface="Arial Unicode MS"/>
              </a:rPr>
              <a:t>TT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zona,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están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buen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estado.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61" y="6622313"/>
            <a:ext cx="5551805" cy="2022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7100"/>
              </a:lnSpc>
              <a:spcBef>
                <a:spcPts val="100"/>
              </a:spcBef>
            </a:pPr>
            <a:r>
              <a:rPr sz="700" spc="-30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método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verificación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utiliza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verificación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supervisar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zonas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bus.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control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 diferencial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definida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circuitos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derivados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límites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externos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zonas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conmutadas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dinámicamente.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spc="-55" dirty="0">
                <a:latin typeface="Arial Unicode MS"/>
                <a:cs typeface="Arial Unicode MS"/>
              </a:rPr>
              <a:t>CT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 zona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verificación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nunca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conmutan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y,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tanto,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no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ven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afectados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errores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selección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dinámica.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Si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zonas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seleccionadas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dinámicamente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mide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corriente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pero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verificación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no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hace,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error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selección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-18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lugar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causa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corriente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66040">
              <a:lnSpc>
                <a:spcPct val="157100"/>
              </a:lnSpc>
              <a:spcBef>
                <a:spcPts val="5"/>
              </a:spcBef>
            </a:pP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supervisión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verificación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puede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reducir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confiabilidad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algunas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situaciones.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Un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ejemplo </a:t>
            </a:r>
            <a:r>
              <a:rPr sz="700" spc="-17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situación</a:t>
            </a:r>
            <a:r>
              <a:rPr sz="700" spc="-5" dirty="0">
                <a:latin typeface="Arial Unicode MS"/>
                <a:cs typeface="Arial Unicode MS"/>
              </a:rPr>
              <a:t> 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cuando</a:t>
            </a:r>
            <a:r>
              <a:rPr sz="700" spc="-5" dirty="0">
                <a:latin typeface="Arial Unicode MS"/>
                <a:cs typeface="Arial Unicode MS"/>
              </a:rPr>
              <a:t> 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produce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barra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subestación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configuración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barra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doble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interruptor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único,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donde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30" dirty="0">
                <a:latin typeface="Arial Unicode MS"/>
                <a:cs typeface="Arial Unicode MS"/>
              </a:rPr>
              <a:t>disyuntor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barra </a:t>
            </a:r>
            <a:r>
              <a:rPr sz="700" spc="10" dirty="0">
                <a:latin typeface="Arial Unicode MS"/>
                <a:cs typeface="Arial Unicode MS"/>
              </a:rPr>
              <a:t>está </a:t>
            </a:r>
            <a:r>
              <a:rPr sz="700" spc="25" dirty="0">
                <a:latin typeface="Arial Unicode MS"/>
                <a:cs typeface="Arial Unicode MS"/>
              </a:rPr>
              <a:t>abierto. </a:t>
            </a: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supervisión 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control </a:t>
            </a:r>
            <a:r>
              <a:rPr sz="700" spc="25" dirty="0">
                <a:latin typeface="Arial Unicode MS"/>
                <a:cs typeface="Arial Unicode MS"/>
              </a:rPr>
              <a:t>puede </a:t>
            </a:r>
            <a:r>
              <a:rPr sz="700" spc="35" dirty="0">
                <a:latin typeface="Arial Unicode MS"/>
                <a:cs typeface="Arial Unicode MS"/>
              </a:rPr>
              <a:t>restringir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5" dirty="0">
                <a:latin typeface="Arial Unicode MS"/>
                <a:cs typeface="Arial Unicode MS"/>
              </a:rPr>
              <a:t>exceso e </a:t>
            </a:r>
            <a:r>
              <a:rPr sz="700" spc="35" dirty="0">
                <a:latin typeface="Arial Unicode MS"/>
                <a:cs typeface="Arial Unicode MS"/>
              </a:rPr>
              <a:t>impedir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funcionamiento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correcto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elemento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barra.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Por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tanto,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esquema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barras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debería </a:t>
            </a:r>
            <a:r>
              <a:rPr sz="700" spc="35" dirty="0">
                <a:latin typeface="Arial Unicode MS"/>
                <a:cs typeface="Arial Unicode MS"/>
              </a:rPr>
              <a:t>poder </a:t>
            </a:r>
            <a:r>
              <a:rPr sz="700" spc="25" dirty="0">
                <a:latin typeface="Arial Unicode MS"/>
                <a:cs typeface="Arial Unicode MS"/>
              </a:rPr>
              <a:t>anular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supervisión 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control </a:t>
            </a:r>
            <a:r>
              <a:rPr sz="700" spc="25" dirty="0">
                <a:latin typeface="Arial Unicode MS"/>
                <a:cs typeface="Arial Unicode MS"/>
              </a:rPr>
              <a:t>cuando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5" dirty="0">
                <a:latin typeface="Arial Unicode MS"/>
                <a:cs typeface="Arial Unicode MS"/>
              </a:rPr>
              <a:t>zonas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disparo </a:t>
            </a:r>
            <a:r>
              <a:rPr sz="700" spc="35" dirty="0">
                <a:latin typeface="Arial Unicode MS"/>
                <a:cs typeface="Arial Unicode MS"/>
              </a:rPr>
              <a:t>dentro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zona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control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20" dirty="0">
                <a:latin typeface="Arial Unicode MS"/>
                <a:cs typeface="Arial Unicode MS"/>
              </a:rPr>
              <a:t>separen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eléctricamente.</a:t>
            </a:r>
            <a:endParaRPr sz="70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999684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0" y="4808722"/>
            <a:ext cx="55892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spc="15" dirty="0">
                <a:latin typeface="Arial Unicode MS"/>
                <a:cs typeface="Arial Unicode MS"/>
              </a:rPr>
              <a:t>esquemas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parcial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utilizan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relés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sobrecorriente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tiempo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inverso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alimentados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TC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paralelo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monitorean </a:t>
            </a:r>
            <a:r>
              <a:rPr sz="700" spc="15" dirty="0">
                <a:latin typeface="Arial Unicode MS"/>
                <a:cs typeface="Arial Unicode MS"/>
              </a:rPr>
              <a:t>solo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25" dirty="0">
                <a:latin typeface="Arial Unicode MS"/>
                <a:cs typeface="Arial Unicode MS"/>
              </a:rPr>
              <a:t>fuentes </a:t>
            </a:r>
            <a:r>
              <a:rPr sz="700" spc="10" dirty="0">
                <a:latin typeface="Arial Unicode MS"/>
                <a:cs typeface="Arial Unicode MS"/>
              </a:rPr>
              <a:t>al </a:t>
            </a:r>
            <a:r>
              <a:rPr sz="700" spc="15" dirty="0">
                <a:latin typeface="Arial Unicode MS"/>
                <a:cs typeface="Arial Unicode MS"/>
              </a:rPr>
              <a:t>bus. </a:t>
            </a:r>
            <a:r>
              <a:rPr sz="700" spc="-5" dirty="0">
                <a:latin typeface="Arial Unicode MS"/>
                <a:cs typeface="Arial Unicode MS"/>
              </a:rPr>
              <a:t>Cada </a:t>
            </a:r>
            <a:r>
              <a:rPr sz="700" spc="20" dirty="0">
                <a:latin typeface="Arial Unicode MS"/>
                <a:cs typeface="Arial Unicode MS"/>
              </a:rPr>
              <a:t>relé </a:t>
            </a:r>
            <a:r>
              <a:rPr sz="700" spc="30" dirty="0">
                <a:latin typeface="Arial Unicode MS"/>
                <a:cs typeface="Arial Unicode MS"/>
              </a:rPr>
              <a:t>proporciona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35" dirty="0">
                <a:latin typeface="Arial Unicode MS"/>
                <a:cs typeface="Arial Unicode MS"/>
              </a:rPr>
              <a:t>primaria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0" dirty="0">
                <a:latin typeface="Arial Unicode MS"/>
                <a:cs typeface="Arial Unicode MS"/>
              </a:rPr>
              <a:t>su </a:t>
            </a:r>
            <a:r>
              <a:rPr sz="700" spc="5" dirty="0">
                <a:latin typeface="Arial Unicode MS"/>
                <a:cs typeface="Arial Unicode MS"/>
              </a:rPr>
              <a:t>sección </a:t>
            </a:r>
            <a:r>
              <a:rPr sz="700" spc="20" dirty="0">
                <a:latin typeface="Arial Unicode MS"/>
                <a:cs typeface="Arial Unicode MS"/>
              </a:rPr>
              <a:t>de bus </a:t>
            </a:r>
            <a:r>
              <a:rPr sz="700" spc="25" dirty="0">
                <a:latin typeface="Arial Unicode MS"/>
                <a:cs typeface="Arial Unicode MS"/>
              </a:rPr>
              <a:t>correspondiente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respaldo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5" dirty="0">
                <a:latin typeface="Arial Unicode MS"/>
                <a:cs typeface="Arial Unicode MS"/>
              </a:rPr>
              <a:t>alimentadores </a:t>
            </a:r>
            <a:r>
              <a:rPr sz="700" spc="15" dirty="0">
                <a:latin typeface="Arial Unicode MS"/>
                <a:cs typeface="Arial Unicode MS"/>
              </a:rPr>
              <a:t>conectados </a:t>
            </a:r>
            <a:r>
              <a:rPr sz="700" dirty="0">
                <a:latin typeface="Arial Unicode MS"/>
                <a:cs typeface="Arial Unicode MS"/>
              </a:rPr>
              <a:t>a </a:t>
            </a:r>
            <a:r>
              <a:rPr sz="700" spc="10" dirty="0">
                <a:latin typeface="Arial Unicode MS"/>
                <a:cs typeface="Arial Unicode MS"/>
              </a:rPr>
              <a:t>esta </a:t>
            </a:r>
            <a:r>
              <a:rPr sz="700" spc="5" dirty="0">
                <a:latin typeface="Arial Unicode MS"/>
                <a:cs typeface="Arial Unicode MS"/>
              </a:rPr>
              <a:t>sección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5" dirty="0">
                <a:latin typeface="Arial Unicode MS"/>
                <a:cs typeface="Arial Unicode MS"/>
              </a:rPr>
              <a:t>bus. Por </a:t>
            </a:r>
            <a:r>
              <a:rPr sz="700" spc="25" dirty="0">
                <a:latin typeface="Arial Unicode MS"/>
                <a:cs typeface="Arial Unicode MS"/>
              </a:rPr>
              <a:t>lo </a:t>
            </a:r>
            <a:r>
              <a:rPr sz="700" spc="30" dirty="0">
                <a:latin typeface="Arial Unicode MS"/>
                <a:cs typeface="Arial Unicode MS"/>
              </a:rPr>
              <a:t>tanto, </a:t>
            </a:r>
            <a:r>
              <a:rPr sz="700" spc="5" dirty="0">
                <a:latin typeface="Arial Unicode MS"/>
                <a:cs typeface="Arial Unicode MS"/>
              </a:rPr>
              <a:t>cada </a:t>
            </a:r>
            <a:r>
              <a:rPr sz="700" spc="20" dirty="0">
                <a:latin typeface="Arial Unicode MS"/>
                <a:cs typeface="Arial Unicode MS"/>
              </a:rPr>
              <a:t>relé de </a:t>
            </a:r>
            <a:r>
              <a:rPr sz="700" spc="25" dirty="0">
                <a:latin typeface="Arial Unicode MS"/>
                <a:cs typeface="Arial Unicode MS"/>
              </a:rPr>
              <a:t>sobrecorriente </a:t>
            </a:r>
            <a:r>
              <a:rPr sz="700" spc="20" dirty="0">
                <a:latin typeface="Arial Unicode MS"/>
                <a:cs typeface="Arial Unicode MS"/>
              </a:rPr>
              <a:t>debe coordinarse con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15" dirty="0">
                <a:latin typeface="Arial Unicode MS"/>
                <a:cs typeface="Arial Unicode MS"/>
              </a:rPr>
              <a:t> relés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sobrecorriente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alimentadores.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30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resultado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eliminación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fallas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retraso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tiempo.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61" y="5799347"/>
            <a:ext cx="565086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spc="15" dirty="0">
                <a:latin typeface="Arial Unicode MS"/>
                <a:cs typeface="Arial Unicode MS"/>
              </a:rPr>
              <a:t>esquemas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20" dirty="0">
                <a:latin typeface="Arial Unicode MS"/>
                <a:cs typeface="Arial Unicode MS"/>
              </a:rPr>
              <a:t>diferencial parcial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25" dirty="0">
                <a:latin typeface="Arial Unicode MS"/>
                <a:cs typeface="Arial Unicode MS"/>
              </a:rPr>
              <a:t>utilizan cuando </a:t>
            </a:r>
            <a:r>
              <a:rPr sz="700" spc="35" dirty="0">
                <a:latin typeface="Arial Unicode MS"/>
                <a:cs typeface="Arial Unicode MS"/>
              </a:rPr>
              <a:t>no </a:t>
            </a:r>
            <a:r>
              <a:rPr sz="700" spc="30" dirty="0">
                <a:latin typeface="Arial Unicode MS"/>
                <a:cs typeface="Arial Unicode MS"/>
              </a:rPr>
              <a:t>todos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0" dirty="0">
                <a:latin typeface="Arial Unicode MS"/>
                <a:cs typeface="Arial Unicode MS"/>
              </a:rPr>
              <a:t>circuitos derivados del bus </a:t>
            </a:r>
            <a:r>
              <a:rPr sz="700" spc="30" dirty="0">
                <a:latin typeface="Arial Unicode MS"/>
                <a:cs typeface="Arial Unicode MS"/>
              </a:rPr>
              <a:t>tienen </a:t>
            </a:r>
            <a:r>
              <a:rPr sz="700" spc="-55" dirty="0">
                <a:latin typeface="Arial Unicode MS"/>
                <a:cs typeface="Arial Unicode MS"/>
              </a:rPr>
              <a:t>TC </a:t>
            </a:r>
            <a:r>
              <a:rPr sz="700" spc="20" dirty="0">
                <a:latin typeface="Arial Unicode MS"/>
                <a:cs typeface="Arial Unicode MS"/>
              </a:rPr>
              <a:t>disponibles </a:t>
            </a:r>
            <a:r>
              <a:rPr sz="700" spc="25" dirty="0">
                <a:latin typeface="Arial Unicode MS"/>
                <a:cs typeface="Arial Unicode MS"/>
              </a:rPr>
              <a:t>para </a:t>
            </a:r>
            <a:r>
              <a:rPr sz="700" spc="30" dirty="0">
                <a:latin typeface="Arial Unicode MS"/>
                <a:cs typeface="Arial Unicode MS"/>
              </a:rPr>
              <a:t> proporcionar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zona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completa.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Anteriormente,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esquemas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también</a:t>
            </a:r>
            <a:r>
              <a:rPr sz="700" spc="-5" dirty="0">
                <a:latin typeface="Arial Unicode MS"/>
                <a:cs typeface="Arial Unicode MS"/>
              </a:rPr>
              <a:t> se </a:t>
            </a:r>
            <a:r>
              <a:rPr sz="700" spc="20" dirty="0">
                <a:latin typeface="Arial Unicode MS"/>
                <a:cs typeface="Arial Unicode MS"/>
              </a:rPr>
              <a:t>usaban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cuando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CT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alimentación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tenían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relaciones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65" dirty="0">
                <a:latin typeface="Arial Unicode MS"/>
                <a:cs typeface="Arial Unicode MS"/>
              </a:rPr>
              <a:t>/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características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CT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diferentes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CT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instalados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circuitos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fuente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interruptor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bustie,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hacía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-55" dirty="0">
                <a:latin typeface="Arial Unicode MS"/>
                <a:cs typeface="Arial Unicode MS"/>
              </a:rPr>
              <a:t>CT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alimentación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no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fueran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adecuados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diferencial.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Sin </a:t>
            </a:r>
            <a:r>
              <a:rPr sz="700" spc="30" dirty="0">
                <a:latin typeface="Arial Unicode MS"/>
                <a:cs typeface="Arial Unicode MS"/>
              </a:rPr>
              <a:t>embargo,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relés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modernos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basados</a:t>
            </a:r>
            <a:r>
              <a:rPr sz="700" spc="17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microprocesadores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pueden tolerar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15" dirty="0">
                <a:latin typeface="Arial Unicode MS"/>
                <a:cs typeface="Arial Unicode MS"/>
              </a:rPr>
              <a:t>desajuste </a:t>
            </a:r>
            <a:r>
              <a:rPr sz="700" spc="20" dirty="0">
                <a:latin typeface="Arial Unicode MS"/>
                <a:cs typeface="Arial Unicode MS"/>
              </a:rPr>
              <a:t>de relación de </a:t>
            </a:r>
            <a:r>
              <a:rPr sz="700" spc="15" dirty="0">
                <a:latin typeface="Arial Unicode MS"/>
                <a:cs typeface="Arial Unicode MS"/>
              </a:rPr>
              <a:t>hasta </a:t>
            </a:r>
            <a:r>
              <a:rPr sz="700" spc="5" dirty="0">
                <a:latin typeface="Arial Unicode MS"/>
                <a:cs typeface="Arial Unicode MS"/>
              </a:rPr>
              <a:t>10: </a:t>
            </a:r>
            <a:r>
              <a:rPr sz="700" spc="10" dirty="0">
                <a:latin typeface="Arial Unicode MS"/>
                <a:cs typeface="Arial Unicode MS"/>
              </a:rPr>
              <a:t>1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30" dirty="0">
                <a:latin typeface="Arial Unicode MS"/>
                <a:cs typeface="Arial Unicode MS"/>
              </a:rPr>
              <a:t>pueden </a:t>
            </a:r>
            <a:r>
              <a:rPr sz="700" spc="20" dirty="0">
                <a:latin typeface="Arial Unicode MS"/>
                <a:cs typeface="Arial Unicode MS"/>
              </a:rPr>
              <a:t>aplicar en </a:t>
            </a:r>
            <a:r>
              <a:rPr sz="700" spc="10" dirty="0">
                <a:latin typeface="Arial Unicode MS"/>
                <a:cs typeface="Arial Unicode MS"/>
              </a:rPr>
              <a:t>este escenario. </a:t>
            </a: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spc="15" dirty="0">
                <a:latin typeface="Arial Unicode MS"/>
                <a:cs typeface="Arial Unicode MS"/>
              </a:rPr>
              <a:t>esquemas diferenciales </a:t>
            </a:r>
            <a:r>
              <a:rPr sz="700" spc="10" dirty="0">
                <a:latin typeface="Arial Unicode MS"/>
                <a:cs typeface="Arial Unicode MS"/>
              </a:rPr>
              <a:t>parciales </a:t>
            </a:r>
            <a:r>
              <a:rPr sz="700" spc="-5" dirty="0">
                <a:latin typeface="Arial Unicode MS"/>
                <a:cs typeface="Arial Unicode MS"/>
              </a:rPr>
              <a:t>se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limitan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mejor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protección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respaldo.</a:t>
            </a:r>
            <a:endParaRPr sz="70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421734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35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0" y="4809992"/>
            <a:ext cx="5586095" cy="153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15" dirty="0">
                <a:latin typeface="Arial Unicode MS"/>
                <a:cs typeface="Arial Unicode MS"/>
              </a:rPr>
              <a:t>Una </a:t>
            </a:r>
            <a:r>
              <a:rPr sz="750" spc="25" dirty="0">
                <a:latin typeface="Arial Unicode MS"/>
                <a:cs typeface="Arial Unicode MS"/>
              </a:rPr>
              <a:t>alternativa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5" dirty="0">
                <a:latin typeface="Arial Unicode MS"/>
                <a:cs typeface="Arial Unicode MS"/>
              </a:rPr>
              <a:t>protección diferencial del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de enclavamiento de </a:t>
            </a:r>
            <a:r>
              <a:rPr sz="750" spc="10" dirty="0">
                <a:latin typeface="Arial Unicode MS"/>
                <a:cs typeface="Arial Unicode MS"/>
              </a:rPr>
              <a:t>zona,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20" dirty="0">
                <a:latin typeface="Arial Unicode MS"/>
                <a:cs typeface="Arial Unicode MS"/>
              </a:rPr>
              <a:t>utiliza </a:t>
            </a:r>
            <a:r>
              <a:rPr sz="750" spc="35" dirty="0">
                <a:latin typeface="Arial Unicode MS"/>
                <a:cs typeface="Arial Unicode MS"/>
              </a:rPr>
              <a:t>información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relés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cada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uno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derivados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determinar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si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 </a:t>
            </a:r>
            <a:r>
              <a:rPr sz="750" spc="35" dirty="0">
                <a:latin typeface="Arial Unicode MS"/>
                <a:cs typeface="Arial Unicode MS"/>
              </a:rPr>
              <a:t>interna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externa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bus.</a:t>
            </a:r>
            <a:r>
              <a:rPr sz="750" spc="-5" dirty="0">
                <a:latin typeface="Arial Unicode MS"/>
                <a:cs typeface="Arial Unicode MS"/>
              </a:rPr>
              <a:t> Cada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relé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envía </a:t>
            </a:r>
            <a:r>
              <a:rPr sz="750" spc="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información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estado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su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circuito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derivado.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buses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múltiples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fuentes,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requiere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relés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direccionales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fuente.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En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sistemas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radiales,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requiere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solo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relés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sobrecorriente.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Para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implementar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20" dirty="0">
                <a:latin typeface="Arial Unicode MS"/>
                <a:cs typeface="Arial Unicode MS"/>
              </a:rPr>
              <a:t>dispositivos </a:t>
            </a:r>
            <a:r>
              <a:rPr sz="750" spc="15" dirty="0">
                <a:latin typeface="Arial Unicode MS"/>
                <a:cs typeface="Arial Unicode MS"/>
              </a:rPr>
              <a:t>existentes, </a:t>
            </a:r>
            <a:r>
              <a:rPr sz="750" spc="25" dirty="0">
                <a:latin typeface="Arial Unicode MS"/>
                <a:cs typeface="Arial Unicode MS"/>
              </a:rPr>
              <a:t>utilice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25" dirty="0">
                <a:latin typeface="Arial Unicode MS"/>
                <a:cs typeface="Arial Unicode MS"/>
              </a:rPr>
              <a:t>elementos </a:t>
            </a:r>
            <a:r>
              <a:rPr sz="750" spc="15" dirty="0">
                <a:latin typeface="Arial Unicode MS"/>
                <a:cs typeface="Arial Unicode MS"/>
              </a:rPr>
              <a:t>direccionales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sobrecorriente </a:t>
            </a:r>
            <a:r>
              <a:rPr sz="750" spc="20" dirty="0">
                <a:latin typeface="Arial Unicode MS"/>
                <a:cs typeface="Arial Unicode MS"/>
              </a:rPr>
              <a:t>disponibles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15" dirty="0">
                <a:latin typeface="Arial Unicode MS"/>
                <a:cs typeface="Arial Unicode MS"/>
              </a:rPr>
              <a:t>los relés </a:t>
            </a:r>
            <a:r>
              <a:rPr sz="750" spc="35" dirty="0">
                <a:latin typeface="Arial Unicode MS"/>
                <a:cs typeface="Arial Unicode MS"/>
              </a:rPr>
              <a:t>multifunción </a:t>
            </a:r>
            <a:r>
              <a:rPr sz="750" spc="4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 circuito </a:t>
            </a:r>
            <a:r>
              <a:rPr sz="750" spc="20" dirty="0">
                <a:latin typeface="Arial Unicode MS"/>
                <a:cs typeface="Arial Unicode MS"/>
              </a:rPr>
              <a:t>derivado. </a:t>
            </a:r>
            <a:r>
              <a:rPr sz="750" spc="-30" dirty="0">
                <a:latin typeface="Arial Unicode MS"/>
                <a:cs typeface="Arial Unicode MS"/>
              </a:rPr>
              <a:t>El </a:t>
            </a:r>
            <a:r>
              <a:rPr sz="750" spc="35" dirty="0">
                <a:latin typeface="Arial Unicode MS"/>
                <a:cs typeface="Arial Unicode MS"/>
              </a:rPr>
              <a:t>rendimiento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0" dirty="0">
                <a:latin typeface="Arial Unicode MS"/>
                <a:cs typeface="Arial Unicode MS"/>
              </a:rPr>
              <a:t>este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-5" dirty="0">
                <a:latin typeface="Arial Unicode MS"/>
                <a:cs typeface="Arial Unicode MS"/>
              </a:rPr>
              <a:t>es casi </a:t>
            </a:r>
            <a:r>
              <a:rPr sz="750" spc="30" dirty="0">
                <a:latin typeface="Arial Unicode MS"/>
                <a:cs typeface="Arial Unicode MS"/>
              </a:rPr>
              <a:t>independiente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relación,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10" dirty="0">
                <a:latin typeface="Arial Unicode MS"/>
                <a:cs typeface="Arial Unicode MS"/>
              </a:rPr>
              <a:t>características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rendimiento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40" dirty="0">
                <a:latin typeface="Arial Unicode MS"/>
                <a:cs typeface="Arial Unicode MS"/>
              </a:rPr>
              <a:t>TC.</a:t>
            </a:r>
            <a:r>
              <a:rPr sz="750" spc="-10" dirty="0">
                <a:latin typeface="Arial Unicode MS"/>
                <a:cs typeface="Arial Unicode MS"/>
              </a:rPr>
              <a:t> Esta </a:t>
            </a:r>
            <a:r>
              <a:rPr sz="750" spc="25" dirty="0">
                <a:latin typeface="Arial Unicode MS"/>
                <a:cs typeface="Arial Unicode MS"/>
              </a:rPr>
              <a:t>independencia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sustancial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hace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sea </a:t>
            </a:r>
            <a:r>
              <a:rPr sz="750" spc="20" dirty="0">
                <a:latin typeface="Arial Unicode MS"/>
                <a:cs typeface="Arial Unicode MS"/>
              </a:rPr>
              <a:t>adecuado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subestaciones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tienen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5" dirty="0">
                <a:latin typeface="Arial Unicode MS"/>
                <a:cs typeface="Arial Unicode MS"/>
              </a:rPr>
              <a:t>TC </a:t>
            </a:r>
            <a:r>
              <a:rPr sz="750" spc="-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 diferentes </a:t>
            </a:r>
            <a:r>
              <a:rPr sz="750" spc="30" dirty="0">
                <a:latin typeface="Arial Unicode MS"/>
                <a:cs typeface="Arial Unicode MS"/>
              </a:rPr>
              <a:t>tipos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70" dirty="0">
                <a:latin typeface="Arial Unicode MS"/>
                <a:cs typeface="Arial Unicode MS"/>
              </a:rPr>
              <a:t>/ </a:t>
            </a:r>
            <a:r>
              <a:rPr sz="750" spc="35" dirty="0">
                <a:latin typeface="Arial Unicode MS"/>
                <a:cs typeface="Arial Unicode MS"/>
              </a:rPr>
              <a:t>o </a:t>
            </a:r>
            <a:r>
              <a:rPr sz="750" spc="25" dirty="0">
                <a:latin typeface="Arial Unicode MS"/>
                <a:cs typeface="Arial Unicode MS"/>
              </a:rPr>
              <a:t>proporciones, </a:t>
            </a:r>
            <a:r>
              <a:rPr sz="750" spc="20" dirty="0">
                <a:latin typeface="Arial Unicode MS"/>
                <a:cs typeface="Arial Unicode MS"/>
              </a:rPr>
              <a:t>especialmente </a:t>
            </a:r>
            <a:r>
              <a:rPr sz="750" spc="25" dirty="0">
                <a:latin typeface="Arial Unicode MS"/>
                <a:cs typeface="Arial Unicode MS"/>
              </a:rPr>
              <a:t>cuando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30" dirty="0">
                <a:latin typeface="Arial Unicode MS"/>
                <a:cs typeface="Arial Unicode MS"/>
              </a:rPr>
              <a:t>requiere una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15" dirty="0">
                <a:latin typeface="Arial Unicode MS"/>
                <a:cs typeface="Arial Unicode MS"/>
              </a:rPr>
              <a:t>velocidad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funcionamiento. </a:t>
            </a:r>
            <a:r>
              <a:rPr sz="750" spc="-5" dirty="0">
                <a:latin typeface="Arial Unicode MS"/>
                <a:cs typeface="Arial Unicode MS"/>
              </a:rPr>
              <a:t>Los 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enclavamiento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zona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aplicables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solo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configuraciones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solo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interruptor.</a:t>
            </a:r>
            <a:endParaRPr sz="75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892412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1" y="4811262"/>
            <a:ext cx="5467985" cy="2089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1340">
              <a:lnSpc>
                <a:spcPct val="137500"/>
              </a:lnSpc>
              <a:spcBef>
                <a:spcPts val="100"/>
              </a:spcBef>
            </a:pP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40" dirty="0">
                <a:latin typeface="Arial Unicode MS"/>
                <a:cs typeface="Arial Unicode MS"/>
              </a:rPr>
              <a:t>figura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diapositiva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muestra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ejemplo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45" dirty="0">
                <a:latin typeface="Arial Unicode MS"/>
                <a:cs typeface="Arial Unicode MS"/>
              </a:rPr>
              <a:t>un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esquema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protección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DCB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se </a:t>
            </a:r>
            <a:r>
              <a:rPr sz="800" spc="15" dirty="0">
                <a:latin typeface="Arial Unicode MS"/>
                <a:cs typeface="Arial Unicode MS"/>
              </a:rPr>
              <a:t>explica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continuación: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40"/>
              </a:spcBef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5" dirty="0">
                <a:latin typeface="Arial Unicode MS"/>
                <a:cs typeface="Arial Unicode MS"/>
              </a:rPr>
              <a:t>Dos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fuente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cuatro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carga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(tres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cuales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son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alimentadores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radiales)</a:t>
            </a:r>
            <a:r>
              <a:rPr sz="750" spc="-5" dirty="0">
                <a:latin typeface="Arial Unicode MS"/>
                <a:cs typeface="Arial Unicode MS"/>
              </a:rPr>
              <a:t> se </a:t>
            </a:r>
            <a:r>
              <a:rPr sz="750" spc="20" dirty="0">
                <a:latin typeface="Arial Unicode MS"/>
                <a:cs typeface="Arial Unicode MS"/>
              </a:rPr>
              <a:t>conectan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al</a:t>
            </a:r>
            <a:endParaRPr sz="750">
              <a:latin typeface="Arial Unicode MS"/>
              <a:cs typeface="Arial Unicode MS"/>
            </a:endParaRPr>
          </a:p>
          <a:p>
            <a:pPr marL="469900">
              <a:spcBef>
                <a:spcPts val="720"/>
              </a:spcBef>
            </a:pPr>
            <a:r>
              <a:rPr sz="450" spc="15" dirty="0">
                <a:latin typeface="Arial Unicode MS"/>
                <a:cs typeface="Arial Unicode MS"/>
              </a:rPr>
              <a:t>autobús</a:t>
            </a:r>
            <a:endParaRPr sz="4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600">
              <a:latin typeface="Arial Unicode MS"/>
              <a:cs typeface="Arial Unicode MS"/>
            </a:endParaRPr>
          </a:p>
          <a:p>
            <a:pPr>
              <a:spcBef>
                <a:spcPts val="25"/>
              </a:spcBef>
            </a:pPr>
            <a:endParaRPr sz="350">
              <a:latin typeface="Arial Unicode MS"/>
              <a:cs typeface="Arial Unicode MS"/>
            </a:endParaRPr>
          </a:p>
          <a:p>
            <a:pPr marL="469900" indent="-228600">
              <a:spcBef>
                <a:spcPts val="5"/>
              </a:spcBef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-5" dirty="0">
                <a:latin typeface="Arial Unicode MS"/>
                <a:cs typeface="Arial Unicode MS"/>
              </a:rPr>
              <a:t>Los </a:t>
            </a:r>
            <a:r>
              <a:rPr sz="750" spc="25" dirty="0">
                <a:latin typeface="Arial Unicode MS"/>
                <a:cs typeface="Arial Unicode MS"/>
              </a:rPr>
              <a:t>elementos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direccionales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sobrecorriente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10" dirty="0">
                <a:latin typeface="Arial Unicode MS"/>
                <a:cs typeface="Arial Unicode MS"/>
              </a:rPr>
              <a:t>(67)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protegen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dos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circuitos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fuente;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instantáneo</a:t>
            </a:r>
            <a:endParaRPr sz="750">
              <a:latin typeface="Arial Unicode MS"/>
              <a:cs typeface="Arial Unicode MS"/>
            </a:endParaRPr>
          </a:p>
          <a:p>
            <a:pPr marL="469900">
              <a:spcBef>
                <a:spcPts val="470"/>
              </a:spcBef>
            </a:pPr>
            <a:r>
              <a:rPr sz="700" spc="25" dirty="0">
                <a:latin typeface="Arial Unicode MS"/>
                <a:cs typeface="Arial Unicode MS"/>
              </a:rPr>
              <a:t>elementos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sobrecorriente</a:t>
            </a:r>
            <a:r>
              <a:rPr sz="700" spc="-10" dirty="0">
                <a:latin typeface="Arial Unicode MS"/>
                <a:cs typeface="Arial Unicode MS"/>
              </a:rPr>
              <a:t> (50) </a:t>
            </a:r>
            <a:r>
              <a:rPr sz="700" spc="35" dirty="0">
                <a:latin typeface="Arial Unicode MS"/>
                <a:cs typeface="Arial Unicode MS"/>
              </a:rPr>
              <a:t>protegen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tres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alimentadores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radiales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60"/>
              </a:spcBef>
            </a:pPr>
            <a:endParaRPr sz="900">
              <a:latin typeface="Arial Unicode MS"/>
              <a:cs typeface="Arial Unicode MS"/>
            </a:endParaRPr>
          </a:p>
          <a:p>
            <a:pPr marL="469900" indent="-228600"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cuarto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circuito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carga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incluye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autotransformador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es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fuente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secuencia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cero,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por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lo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utiliza</a:t>
            </a:r>
            <a:endParaRPr sz="750">
              <a:latin typeface="Arial Unicode MS"/>
              <a:cs typeface="Arial Unicode MS"/>
            </a:endParaRPr>
          </a:p>
          <a:p>
            <a:pPr marL="469900">
              <a:spcBef>
                <a:spcPts val="470"/>
              </a:spcBef>
            </a:pP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elemento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sobrecorriente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direccional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50">
              <a:latin typeface="Arial Unicode MS"/>
              <a:cs typeface="Arial Unicode MS"/>
            </a:endParaRPr>
          </a:p>
          <a:p>
            <a:pPr marL="469900" marR="419734" indent="-228600">
              <a:lnSpc>
                <a:spcPct val="1467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-45" dirty="0">
                <a:latin typeface="Arial Unicode MS"/>
                <a:cs typeface="Arial Unicode MS"/>
              </a:rPr>
              <a:t>Se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utilizar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procesador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lógico,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conecta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cada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relé,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guardar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realizar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lógica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-19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bus.</a:t>
            </a:r>
            <a:endParaRPr sz="75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6566138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37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0" y="4840224"/>
            <a:ext cx="542671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esquema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lógico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básico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consta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principalmente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tres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puertas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-30" dirty="0">
                <a:latin typeface="Arial Unicode MS"/>
                <a:cs typeface="Arial Unicode MS"/>
              </a:rPr>
              <a:t>OR,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cuyas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funciones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se </a:t>
            </a:r>
            <a:r>
              <a:rPr sz="800" spc="20" dirty="0">
                <a:latin typeface="Arial Unicode MS"/>
                <a:cs typeface="Arial Unicode MS"/>
              </a:rPr>
              <a:t>describen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continuación.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47" y="5277595"/>
            <a:ext cx="5669915" cy="3301288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469900" indent="-228600">
              <a:spcBef>
                <a:spcPts val="280"/>
              </a:spcBef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dirty="0">
                <a:latin typeface="Arial Unicode MS"/>
                <a:cs typeface="Arial Unicode MS"/>
              </a:rPr>
              <a:t>O</a:t>
            </a:r>
            <a:r>
              <a:rPr sz="750" spc="-15" dirty="0">
                <a:latin typeface="Arial Unicode MS"/>
                <a:cs typeface="Arial Unicode MS"/>
              </a:rPr>
              <a:t> 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puerta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1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recibe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lógico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elementos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sobrecorriente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direccionales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miran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hacia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endParaRPr sz="750">
              <a:latin typeface="Arial Unicode MS"/>
              <a:cs typeface="Arial Unicode MS"/>
            </a:endParaRPr>
          </a:p>
          <a:p>
            <a:pPr marL="469900" marR="5080">
              <a:lnSpc>
                <a:spcPct val="123800"/>
              </a:lnSpc>
              <a:spcBef>
                <a:spcPts val="10"/>
              </a:spcBef>
            </a:pP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(elementos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disparo)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interruptores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fuente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55" dirty="0">
                <a:latin typeface="Arial Unicode MS"/>
                <a:cs typeface="Arial Unicode MS"/>
              </a:rPr>
              <a:t>(</a:t>
            </a:r>
            <a:r>
              <a:rPr sz="800" i="1" spc="-55" dirty="0">
                <a:latin typeface="Verdana"/>
                <a:cs typeface="Verdana"/>
              </a:rPr>
              <a:t>67-1-Viaje</a:t>
            </a:r>
            <a:r>
              <a:rPr sz="800" spc="-55" dirty="0">
                <a:latin typeface="Arial Unicode MS"/>
                <a:cs typeface="Arial Unicode MS"/>
              </a:rPr>
              <a:t>,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i="1" spc="-60" dirty="0">
                <a:latin typeface="Verdana"/>
                <a:cs typeface="Verdana"/>
              </a:rPr>
              <a:t>67-2-Viaje,</a:t>
            </a:r>
            <a:r>
              <a:rPr sz="800" i="1" spc="-65" dirty="0">
                <a:latin typeface="Verdana"/>
                <a:cs typeface="Verdana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i="1" spc="-55" dirty="0">
                <a:latin typeface="Verdana"/>
                <a:cs typeface="Verdana"/>
              </a:rPr>
              <a:t>67-6-viaje</a:t>
            </a:r>
            <a:r>
              <a:rPr sz="800" spc="-55" dirty="0">
                <a:latin typeface="Arial Unicode MS"/>
                <a:cs typeface="Arial Unicode MS"/>
              </a:rPr>
              <a:t>).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10" dirty="0">
                <a:latin typeface="Arial Unicode MS"/>
                <a:cs typeface="Arial Unicode MS"/>
              </a:rPr>
              <a:t>Esta</a:t>
            </a:r>
            <a:r>
              <a:rPr sz="80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puerta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-40" dirty="0">
                <a:latin typeface="Arial Unicode MS"/>
                <a:cs typeface="Arial Unicode MS"/>
              </a:rPr>
              <a:t>OR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proporciona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salida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hacia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(disparo).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469900" marR="137795" indent="-228600">
              <a:lnSpc>
                <a:spcPct val="123800"/>
              </a:lnSpc>
              <a:spcBef>
                <a:spcPts val="5"/>
              </a:spcBef>
              <a:buSzPct val="137500"/>
              <a:buChar char="•"/>
              <a:tabLst>
                <a:tab pos="469265" algn="l"/>
                <a:tab pos="469900" algn="l"/>
              </a:tabLst>
            </a:pPr>
            <a:r>
              <a:rPr sz="800" dirty="0">
                <a:latin typeface="Arial Unicode MS"/>
                <a:cs typeface="Arial Unicode MS"/>
              </a:rPr>
              <a:t>O </a:t>
            </a:r>
            <a:r>
              <a:rPr sz="800" spc="-15" dirty="0">
                <a:latin typeface="Arial Unicode MS"/>
                <a:cs typeface="Arial Unicode MS"/>
              </a:rPr>
              <a:t>La </a:t>
            </a:r>
            <a:r>
              <a:rPr sz="800" spc="35" dirty="0">
                <a:latin typeface="Arial Unicode MS"/>
                <a:cs typeface="Arial Unicode MS"/>
              </a:rPr>
              <a:t>puerta </a:t>
            </a:r>
            <a:r>
              <a:rPr sz="800" spc="10" dirty="0">
                <a:latin typeface="Arial Unicode MS"/>
                <a:cs typeface="Arial Unicode MS"/>
              </a:rPr>
              <a:t>2 </a:t>
            </a:r>
            <a:r>
              <a:rPr sz="800" spc="20" dirty="0">
                <a:latin typeface="Arial Unicode MS"/>
                <a:cs typeface="Arial Unicode MS"/>
              </a:rPr>
              <a:t>recibe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20" dirty="0">
                <a:latin typeface="Arial Unicode MS"/>
                <a:cs typeface="Arial Unicode MS"/>
              </a:rPr>
              <a:t>estado </a:t>
            </a:r>
            <a:r>
              <a:rPr sz="800" spc="25" dirty="0">
                <a:latin typeface="Arial Unicode MS"/>
                <a:cs typeface="Arial Unicode MS"/>
              </a:rPr>
              <a:t>lógico de </a:t>
            </a:r>
            <a:r>
              <a:rPr sz="800" spc="15" dirty="0">
                <a:latin typeface="Arial Unicode MS"/>
                <a:cs typeface="Arial Unicode MS"/>
              </a:rPr>
              <a:t>los </a:t>
            </a:r>
            <a:r>
              <a:rPr sz="800" spc="25" dirty="0">
                <a:latin typeface="Arial Unicode MS"/>
                <a:cs typeface="Arial Unicode MS"/>
              </a:rPr>
              <a:t>elementos de </a:t>
            </a:r>
            <a:r>
              <a:rPr sz="800" spc="30" dirty="0">
                <a:latin typeface="Arial Unicode MS"/>
                <a:cs typeface="Arial Unicode MS"/>
              </a:rPr>
              <a:t>sobreintensidad </a:t>
            </a:r>
            <a:r>
              <a:rPr sz="800" spc="20" dirty="0">
                <a:latin typeface="Arial Unicode MS"/>
                <a:cs typeface="Arial Unicode MS"/>
              </a:rPr>
              <a:t>direccional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35" dirty="0">
                <a:latin typeface="Arial Unicode MS"/>
                <a:cs typeface="Arial Unicode MS"/>
              </a:rPr>
              <a:t>bloqueo </a:t>
            </a:r>
            <a:r>
              <a:rPr sz="800" spc="25" dirty="0">
                <a:latin typeface="Arial Unicode MS"/>
                <a:cs typeface="Arial Unicode MS"/>
              </a:rPr>
              <a:t>en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20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interruptores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fuente</a:t>
            </a:r>
            <a:r>
              <a:rPr sz="800" i="1" spc="-5" dirty="0">
                <a:latin typeface="Verdana"/>
                <a:cs typeface="Verdana"/>
              </a:rPr>
              <a:t>67-1</a:t>
            </a:r>
            <a:r>
              <a:rPr sz="800" i="1" spc="-65" dirty="0">
                <a:latin typeface="Verdana"/>
                <a:cs typeface="Verdana"/>
              </a:rPr>
              <a:t> </a:t>
            </a:r>
            <a:r>
              <a:rPr sz="800" i="1" spc="-15" dirty="0">
                <a:latin typeface="Verdana"/>
                <a:cs typeface="Verdana"/>
              </a:rPr>
              <a:t>bloque</a:t>
            </a:r>
            <a:r>
              <a:rPr sz="800" spc="-15" dirty="0">
                <a:latin typeface="Arial Unicode MS"/>
                <a:cs typeface="Arial Unicode MS"/>
              </a:rPr>
              <a:t>,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45" dirty="0">
                <a:latin typeface="Verdana"/>
                <a:cs typeface="Verdana"/>
              </a:rPr>
              <a:t>67-2-Bloque,</a:t>
            </a:r>
            <a:r>
              <a:rPr sz="800" i="1" spc="-65" dirty="0">
                <a:latin typeface="Verdana"/>
                <a:cs typeface="Verdana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i="1" spc="-65" dirty="0">
                <a:latin typeface="Verdana"/>
                <a:cs typeface="Verdana"/>
              </a:rPr>
              <a:t>67-6</a:t>
            </a:r>
            <a:r>
              <a:rPr sz="800" i="1" spc="-70" dirty="0">
                <a:latin typeface="Verdana"/>
                <a:cs typeface="Verdana"/>
              </a:rPr>
              <a:t> </a:t>
            </a:r>
            <a:r>
              <a:rPr sz="800" i="1" spc="-20" dirty="0">
                <a:latin typeface="Verdana"/>
                <a:cs typeface="Verdana"/>
              </a:rPr>
              <a:t>bloques</a:t>
            </a:r>
            <a:r>
              <a:rPr sz="800" spc="-20" dirty="0">
                <a:latin typeface="Arial Unicode MS"/>
                <a:cs typeface="Arial Unicode MS"/>
              </a:rPr>
              <a:t>)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elementos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sobrecorriente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 </a:t>
            </a:r>
            <a:r>
              <a:rPr sz="800" spc="-204" dirty="0">
                <a:latin typeface="Arial Unicode MS"/>
                <a:cs typeface="Arial Unicode MS"/>
              </a:rPr>
              <a:t> </a:t>
            </a:r>
            <a:r>
              <a:rPr sz="800" spc="40" dirty="0">
                <a:latin typeface="Arial Unicode MS"/>
                <a:cs typeface="Arial Unicode MS"/>
              </a:rPr>
              <a:t>interruptores </a:t>
            </a:r>
            <a:r>
              <a:rPr sz="800" spc="25" dirty="0">
                <a:latin typeface="Arial Unicode MS"/>
                <a:cs typeface="Arial Unicode MS"/>
              </a:rPr>
              <a:t>del </a:t>
            </a:r>
            <a:r>
              <a:rPr sz="800" spc="35" dirty="0">
                <a:latin typeface="Arial Unicode MS"/>
                <a:cs typeface="Arial Unicode MS"/>
              </a:rPr>
              <a:t>alimentador </a:t>
            </a:r>
            <a:r>
              <a:rPr sz="800" spc="25" dirty="0">
                <a:latin typeface="Arial Unicode MS"/>
                <a:cs typeface="Arial Unicode MS"/>
              </a:rPr>
              <a:t>radial </a:t>
            </a:r>
            <a:r>
              <a:rPr sz="800" spc="-5" dirty="0">
                <a:latin typeface="Arial Unicode MS"/>
                <a:cs typeface="Arial Unicode MS"/>
              </a:rPr>
              <a:t>(50-3, </a:t>
            </a:r>
            <a:r>
              <a:rPr sz="800" spc="5" dirty="0">
                <a:latin typeface="Arial Unicode MS"/>
                <a:cs typeface="Arial Unicode MS"/>
              </a:rPr>
              <a:t>50-4 y </a:t>
            </a:r>
            <a:r>
              <a:rPr sz="800" spc="-5" dirty="0">
                <a:latin typeface="Arial Unicode MS"/>
                <a:cs typeface="Arial Unicode MS"/>
              </a:rPr>
              <a:t>50-5). </a:t>
            </a:r>
            <a:r>
              <a:rPr sz="800" spc="-40" dirty="0">
                <a:latin typeface="Arial Unicode MS"/>
                <a:cs typeface="Arial Unicode MS"/>
              </a:rPr>
              <a:t>OR </a:t>
            </a:r>
            <a:r>
              <a:rPr sz="800" spc="5" dirty="0">
                <a:latin typeface="Arial Unicode MS"/>
                <a:cs typeface="Arial Unicode MS"/>
              </a:rPr>
              <a:t>Gate </a:t>
            </a:r>
            <a:r>
              <a:rPr sz="800" spc="10" dirty="0">
                <a:latin typeface="Arial Unicode MS"/>
                <a:cs typeface="Arial Unicode MS"/>
              </a:rPr>
              <a:t>2 </a:t>
            </a:r>
            <a:r>
              <a:rPr sz="800" spc="35" dirty="0">
                <a:latin typeface="Arial Unicode MS"/>
                <a:cs typeface="Arial Unicode MS"/>
              </a:rPr>
              <a:t>proporciona </a:t>
            </a:r>
            <a:r>
              <a:rPr sz="800" spc="15" dirty="0">
                <a:latin typeface="Arial Unicode MS"/>
                <a:cs typeface="Arial Unicode MS"/>
              </a:rPr>
              <a:t>la salida Fault </a:t>
            </a:r>
            <a:r>
              <a:rPr sz="800" spc="10" dirty="0">
                <a:latin typeface="Arial Unicode MS"/>
                <a:cs typeface="Arial Unicode MS"/>
              </a:rPr>
              <a:t>Away </a:t>
            </a:r>
            <a:r>
              <a:rPr sz="800" spc="25" dirty="0">
                <a:latin typeface="Arial Unicode MS"/>
                <a:cs typeface="Arial Unicode MS"/>
              </a:rPr>
              <a:t>From 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Bus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(bloqueo).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55"/>
              </a:spcBef>
              <a:buFont typeface="Arial Unicode MS"/>
              <a:buChar char="•"/>
            </a:pPr>
            <a:endParaRPr sz="650">
              <a:latin typeface="Arial Unicode MS"/>
              <a:cs typeface="Arial Unicode MS"/>
            </a:endParaRPr>
          </a:p>
          <a:p>
            <a:pPr marL="469900" marR="38100" indent="-228600">
              <a:lnSpc>
                <a:spcPct val="132000"/>
              </a:lnSpc>
              <a:buSzPct val="146666"/>
              <a:buChar char="•"/>
              <a:tabLst>
                <a:tab pos="469265" algn="l"/>
                <a:tab pos="469900" algn="l"/>
              </a:tabLst>
            </a:pPr>
            <a:r>
              <a:rPr sz="750" spc="-40" dirty="0">
                <a:latin typeface="Arial Unicode MS"/>
                <a:cs typeface="Arial Unicode MS"/>
              </a:rPr>
              <a:t>OR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Gate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3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deshabilita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si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pierde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comunicación;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decir,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"Canal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OK"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convierte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"0"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caso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20" dirty="0">
                <a:latin typeface="Arial Unicode MS"/>
                <a:cs typeface="Arial Unicode MS"/>
              </a:rPr>
              <a:t>da </a:t>
            </a:r>
            <a:r>
              <a:rPr sz="750" spc="30" dirty="0">
                <a:latin typeface="Arial Unicode MS"/>
                <a:cs typeface="Arial Unicode MS"/>
              </a:rPr>
              <a:t>como resultado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30" dirty="0">
                <a:latin typeface="Arial Unicode MS"/>
                <a:cs typeface="Arial Unicode MS"/>
              </a:rPr>
              <a:t>afirmación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Puerta </a:t>
            </a:r>
            <a:r>
              <a:rPr sz="750" dirty="0">
                <a:latin typeface="Arial Unicode MS"/>
                <a:cs typeface="Arial Unicode MS"/>
              </a:rPr>
              <a:t>O 3. </a:t>
            </a:r>
            <a:r>
              <a:rPr sz="750" spc="-15" dirty="0">
                <a:latin typeface="Arial Unicode MS"/>
                <a:cs typeface="Arial Unicode MS"/>
              </a:rPr>
              <a:t>La </a:t>
            </a:r>
            <a:r>
              <a:rPr sz="750" spc="20" dirty="0">
                <a:latin typeface="Arial Unicode MS"/>
                <a:cs typeface="Arial Unicode MS"/>
              </a:rPr>
              <a:t>Puerta </a:t>
            </a:r>
            <a:r>
              <a:rPr sz="750" dirty="0">
                <a:latin typeface="Arial Unicode MS"/>
                <a:cs typeface="Arial Unicode MS"/>
              </a:rPr>
              <a:t>O </a:t>
            </a:r>
            <a:r>
              <a:rPr sz="750" spc="10" dirty="0">
                <a:latin typeface="Arial Unicode MS"/>
                <a:cs typeface="Arial Unicode MS"/>
              </a:rPr>
              <a:t>3 </a:t>
            </a:r>
            <a:r>
              <a:rPr sz="750" spc="35" dirty="0">
                <a:latin typeface="Arial Unicode MS"/>
                <a:cs typeface="Arial Unicode MS"/>
              </a:rPr>
              <a:t>también </a:t>
            </a:r>
            <a:r>
              <a:rPr sz="750" spc="20" dirty="0">
                <a:latin typeface="Arial Unicode MS"/>
                <a:cs typeface="Arial Unicode MS"/>
              </a:rPr>
              <a:t>recibe </a:t>
            </a:r>
            <a:r>
              <a:rPr sz="750" spc="5" dirty="0">
                <a:latin typeface="Arial Unicode MS"/>
                <a:cs typeface="Arial Unicode MS"/>
              </a:rPr>
              <a:t>señales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desactivación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los </a:t>
            </a:r>
            <a:r>
              <a:rPr sz="750" spc="2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relés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circuito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derivado;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estas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señales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desactivación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afirman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dos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condiciones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posibles: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35"/>
              </a:spcBef>
            </a:pPr>
            <a:endParaRPr sz="700">
              <a:latin typeface="Arial Unicode MS"/>
              <a:cs typeface="Arial Unicode MS"/>
            </a:endParaRPr>
          </a:p>
          <a:p>
            <a:pPr marL="697865" marR="306705">
              <a:lnSpc>
                <a:spcPct val="133700"/>
              </a:lnSpc>
              <a:spcBef>
                <a:spcPts val="5"/>
              </a:spcBef>
            </a:pPr>
            <a:r>
              <a:rPr sz="700" spc="15" dirty="0">
                <a:latin typeface="Arial Unicode MS"/>
                <a:cs typeface="Arial Unicode MS"/>
              </a:rPr>
              <a:t>Pérdida </a:t>
            </a:r>
            <a:r>
              <a:rPr sz="700" spc="20" dirty="0">
                <a:latin typeface="Arial Unicode MS"/>
                <a:cs typeface="Arial Unicode MS"/>
              </a:rPr>
              <a:t>de potencial en cualquiera de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15" dirty="0">
                <a:latin typeface="Arial Unicode MS"/>
                <a:cs typeface="Arial Unicode MS"/>
              </a:rPr>
              <a:t>relés direccionales </a:t>
            </a:r>
            <a:r>
              <a:rPr sz="700" spc="20" dirty="0">
                <a:latin typeface="Arial Unicode MS"/>
                <a:cs typeface="Arial Unicode MS"/>
              </a:rPr>
              <a:t>en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35" dirty="0">
                <a:latin typeface="Arial Unicode MS"/>
                <a:cs typeface="Arial Unicode MS"/>
              </a:rPr>
              <a:t>interruptores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fuente. </a:t>
            </a:r>
            <a:r>
              <a:rPr sz="700" spc="20" dirty="0">
                <a:latin typeface="Arial Unicode MS"/>
                <a:cs typeface="Arial Unicode MS"/>
              </a:rPr>
              <a:t>Un </a:t>
            </a:r>
            <a:r>
              <a:rPr sz="700" spc="25" dirty="0">
                <a:latin typeface="Arial Unicode MS"/>
                <a:cs typeface="Arial Unicode MS"/>
              </a:rPr>
              <a:t>evento </a:t>
            </a:r>
            <a:r>
              <a:rPr sz="700" spc="-25" dirty="0">
                <a:latin typeface="Arial Unicode MS"/>
                <a:cs typeface="Arial Unicode MS"/>
              </a:rPr>
              <a:t>LOP 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resultar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pérdida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direccionalidad,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lo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40" dirty="0">
                <a:latin typeface="Arial Unicode MS"/>
                <a:cs typeface="Arial Unicode MS"/>
              </a:rPr>
              <a:t>última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instancia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compromete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seguridad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esquema.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697865" marR="361950">
              <a:lnSpc>
                <a:spcPct val="123800"/>
              </a:lnSpc>
            </a:pPr>
            <a:r>
              <a:rPr sz="800" spc="20" dirty="0">
                <a:latin typeface="Arial Unicode MS"/>
                <a:cs typeface="Arial Unicode MS"/>
              </a:rPr>
              <a:t>Prueba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5" dirty="0">
                <a:latin typeface="Arial Unicode MS"/>
                <a:cs typeface="Arial Unicode MS"/>
              </a:rPr>
              <a:t>relés </a:t>
            </a:r>
            <a:r>
              <a:rPr sz="800" spc="35" dirty="0">
                <a:latin typeface="Arial Unicode MS"/>
                <a:cs typeface="Arial Unicode MS"/>
              </a:rPr>
              <a:t>fuera </a:t>
            </a:r>
            <a:r>
              <a:rPr sz="800" spc="25" dirty="0">
                <a:latin typeface="Arial Unicode MS"/>
                <a:cs typeface="Arial Unicode MS"/>
              </a:rPr>
              <a:t>de </a:t>
            </a:r>
            <a:r>
              <a:rPr sz="800" spc="10" dirty="0">
                <a:latin typeface="Arial Unicode MS"/>
                <a:cs typeface="Arial Unicode MS"/>
              </a:rPr>
              <a:t>servicio. </a:t>
            </a:r>
            <a:r>
              <a:rPr sz="800" spc="25" dirty="0">
                <a:latin typeface="Arial Unicode MS"/>
                <a:cs typeface="Arial Unicode MS"/>
              </a:rPr>
              <a:t>Deshabilitar </a:t>
            </a:r>
            <a:r>
              <a:rPr sz="800" spc="15" dirty="0">
                <a:latin typeface="Arial Unicode MS"/>
                <a:cs typeface="Arial Unicode MS"/>
              </a:rPr>
              <a:t>el </a:t>
            </a:r>
            <a:r>
              <a:rPr sz="800" spc="25" dirty="0">
                <a:latin typeface="Arial Unicode MS"/>
                <a:cs typeface="Arial Unicode MS"/>
              </a:rPr>
              <a:t>esquema </a:t>
            </a:r>
            <a:r>
              <a:rPr sz="800" spc="-30" dirty="0">
                <a:latin typeface="Arial Unicode MS"/>
                <a:cs typeface="Arial Unicode MS"/>
              </a:rPr>
              <a:t>DCB </a:t>
            </a:r>
            <a:r>
              <a:rPr sz="800" spc="20" dirty="0">
                <a:latin typeface="Arial Unicode MS"/>
                <a:cs typeface="Arial Unicode MS"/>
              </a:rPr>
              <a:t>aquí </a:t>
            </a:r>
            <a:r>
              <a:rPr sz="800" spc="-10" dirty="0">
                <a:latin typeface="Arial Unicode MS"/>
                <a:cs typeface="Arial Unicode MS"/>
              </a:rPr>
              <a:t>es </a:t>
            </a:r>
            <a:r>
              <a:rPr sz="800" spc="10" dirty="0">
                <a:latin typeface="Arial Unicode MS"/>
                <a:cs typeface="Arial Unicode MS"/>
              </a:rPr>
              <a:t>esencial </a:t>
            </a:r>
            <a:r>
              <a:rPr sz="800" spc="25" dirty="0">
                <a:latin typeface="Arial Unicode MS"/>
                <a:cs typeface="Arial Unicode MS"/>
              </a:rPr>
              <a:t>para evitar </a:t>
            </a:r>
            <a:r>
              <a:rPr sz="800" spc="3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disparos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espurios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problemas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bloquear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cuando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ocurre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una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falla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externa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circuito </a:t>
            </a:r>
            <a:r>
              <a:rPr sz="800" spc="-2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derivado</a:t>
            </a:r>
            <a:r>
              <a:rPr sz="800" spc="-2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con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relé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fuera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servicio.</a:t>
            </a:r>
            <a:endParaRPr sz="800">
              <a:latin typeface="Arial Unicode MS"/>
              <a:cs typeface="Arial Unicode MS"/>
            </a:endParaRPr>
          </a:p>
          <a:p>
            <a:pPr>
              <a:spcBef>
                <a:spcPts val="8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90170">
              <a:lnSpc>
                <a:spcPct val="116500"/>
              </a:lnSpc>
            </a:pPr>
            <a:r>
              <a:rPr sz="850" spc="-35" dirty="0">
                <a:latin typeface="Arial Unicode MS"/>
                <a:cs typeface="Arial Unicode MS"/>
              </a:rPr>
              <a:t>El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disparo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ocurre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si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cualquier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relé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detecta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una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falla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hacia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el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bus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(o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puerta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OR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1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30" dirty="0">
                <a:latin typeface="Arial Unicode MS"/>
                <a:cs typeface="Arial Unicode MS"/>
              </a:rPr>
              <a:t>afirma)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y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ningún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relé</a:t>
            </a:r>
            <a:r>
              <a:rPr sz="850" spc="-15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detecta </a:t>
            </a:r>
            <a:r>
              <a:rPr sz="850" spc="-220" dirty="0">
                <a:latin typeface="Arial Unicode MS"/>
                <a:cs typeface="Arial Unicode MS"/>
              </a:rPr>
              <a:t> </a:t>
            </a:r>
            <a:r>
              <a:rPr sz="850" spc="35" dirty="0">
                <a:latin typeface="Arial Unicode MS"/>
                <a:cs typeface="Arial Unicode MS"/>
              </a:rPr>
              <a:t>una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falla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lejos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del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bus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5" dirty="0">
                <a:latin typeface="Arial Unicode MS"/>
                <a:cs typeface="Arial Unicode MS"/>
              </a:rPr>
              <a:t>(o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salida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-45" dirty="0">
                <a:latin typeface="Arial Unicode MS"/>
                <a:cs typeface="Arial Unicode MS"/>
              </a:rPr>
              <a:t>OR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de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5" dirty="0">
                <a:latin typeface="Arial Unicode MS"/>
                <a:cs typeface="Arial Unicode MS"/>
              </a:rPr>
              <a:t>la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40" dirty="0">
                <a:latin typeface="Arial Unicode MS"/>
                <a:cs typeface="Arial Unicode MS"/>
              </a:rPr>
              <a:t>puerta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10" dirty="0">
                <a:latin typeface="Arial Unicode MS"/>
                <a:cs typeface="Arial Unicode MS"/>
              </a:rPr>
              <a:t>2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45" dirty="0">
                <a:latin typeface="Arial Unicode MS"/>
                <a:cs typeface="Arial Unicode MS"/>
              </a:rPr>
              <a:t>no</a:t>
            </a:r>
            <a:r>
              <a:rPr sz="850" spc="-20" dirty="0">
                <a:latin typeface="Arial Unicode MS"/>
                <a:cs typeface="Arial Unicode MS"/>
              </a:rPr>
              <a:t> </a:t>
            </a:r>
            <a:r>
              <a:rPr sz="850" spc="25" dirty="0">
                <a:latin typeface="Arial Unicode MS"/>
                <a:cs typeface="Arial Unicode MS"/>
              </a:rPr>
              <a:t>afirma).</a:t>
            </a:r>
            <a:endParaRPr sz="85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0004124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0" y="4809992"/>
            <a:ext cx="56692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6700"/>
              </a:lnSpc>
              <a:spcBef>
                <a:spcPts val="100"/>
              </a:spcBef>
            </a:pPr>
            <a:r>
              <a:rPr sz="750" spc="15" dirty="0">
                <a:latin typeface="Arial Unicode MS"/>
                <a:cs typeface="Arial Unicode MS"/>
              </a:rPr>
              <a:t>Ahora,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25" dirty="0">
                <a:latin typeface="Arial Unicode MS"/>
                <a:cs typeface="Arial Unicode MS"/>
              </a:rPr>
              <a:t>diferencia del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en </a:t>
            </a:r>
            <a:r>
              <a:rPr sz="750" spc="20" dirty="0">
                <a:latin typeface="Arial Unicode MS"/>
                <a:cs typeface="Arial Unicode MS"/>
              </a:rPr>
              <a:t>bucle </a:t>
            </a:r>
            <a:r>
              <a:rPr sz="750" spc="25" dirty="0">
                <a:latin typeface="Arial Unicode MS"/>
                <a:cs typeface="Arial Unicode MS"/>
              </a:rPr>
              <a:t>discutido </a:t>
            </a:r>
            <a:r>
              <a:rPr sz="750" spc="35" dirty="0">
                <a:latin typeface="Arial Unicode MS"/>
                <a:cs typeface="Arial Unicode MS"/>
              </a:rPr>
              <a:t>anteriormente, </a:t>
            </a:r>
            <a:r>
              <a:rPr sz="750" spc="20" dirty="0">
                <a:latin typeface="Arial Unicode MS"/>
                <a:cs typeface="Arial Unicode MS"/>
              </a:rPr>
              <a:t>considere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dirty="0">
                <a:latin typeface="Arial Unicode MS"/>
                <a:cs typeface="Arial Unicode MS"/>
              </a:rPr>
              <a:t>caso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sistema </a:t>
            </a:r>
            <a:r>
              <a:rPr sz="750" spc="25" dirty="0">
                <a:latin typeface="Arial Unicode MS"/>
                <a:cs typeface="Arial Unicode MS"/>
              </a:rPr>
              <a:t>radial </a:t>
            </a:r>
            <a:r>
              <a:rPr sz="750" spc="20" dirty="0">
                <a:latin typeface="Arial Unicode MS"/>
                <a:cs typeface="Arial Unicode MS"/>
              </a:rPr>
              <a:t>simple. </a:t>
            </a:r>
            <a:r>
              <a:rPr sz="750" spc="15" dirty="0">
                <a:latin typeface="Arial Unicode MS"/>
                <a:cs typeface="Arial Unicode MS"/>
              </a:rPr>
              <a:t>Una </a:t>
            </a:r>
            <a:r>
              <a:rPr sz="750" spc="20" dirty="0">
                <a:latin typeface="Arial Unicode MS"/>
                <a:cs typeface="Arial Unicode MS"/>
              </a:rPr>
              <a:t> subestación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distribución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radial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5" dirty="0">
                <a:latin typeface="Arial Unicode MS"/>
                <a:cs typeface="Arial Unicode MS"/>
              </a:rPr>
              <a:t>se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definir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como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aquella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que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tiene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sola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fuente.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No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hay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fuentes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carga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los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alimentadores.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sistema,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corriente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fluye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dirección,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desde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fuente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hasta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carga.</a:t>
            </a:r>
            <a:endParaRPr sz="75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4942157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39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59" y="4808722"/>
            <a:ext cx="545592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7100"/>
              </a:lnSpc>
              <a:spcBef>
                <a:spcPts val="100"/>
              </a:spcBef>
            </a:pP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35" dirty="0">
                <a:latin typeface="Arial Unicode MS"/>
                <a:cs typeface="Arial Unicode MS"/>
              </a:rPr>
              <a:t>figura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muestra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coordinación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fase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tradicional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entre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relé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sobrecorriente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interruptor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principal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subestación,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relés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sobrecorriente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alimentador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fusibles.</a:t>
            </a:r>
            <a:endParaRPr sz="70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045440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40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1" y="4808722"/>
            <a:ext cx="5601335" cy="251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6400">
              <a:lnSpc>
                <a:spcPct val="157100"/>
              </a:lnSpc>
              <a:spcBef>
                <a:spcPts val="100"/>
              </a:spcBef>
            </a:pPr>
            <a:r>
              <a:rPr sz="700" spc="-30" dirty="0">
                <a:latin typeface="Arial Unicode MS"/>
                <a:cs typeface="Arial Unicode MS"/>
              </a:rPr>
              <a:t>Si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hay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bus,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relé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interruptor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principal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tiene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esperar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retardo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tiempo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inverso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antes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disparar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interruptor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5080">
              <a:lnSpc>
                <a:spcPct val="157100"/>
              </a:lnSpc>
              <a:spcBef>
                <a:spcPts val="5"/>
              </a:spcBef>
            </a:pPr>
            <a:r>
              <a:rPr sz="700" spc="-15" dirty="0">
                <a:latin typeface="Arial Unicode MS"/>
                <a:cs typeface="Arial Unicode MS"/>
              </a:rPr>
              <a:t>Las </a:t>
            </a:r>
            <a:r>
              <a:rPr sz="700" spc="10" dirty="0">
                <a:latin typeface="Arial Unicode MS"/>
                <a:cs typeface="Arial Unicode MS"/>
              </a:rPr>
              <a:t>fallas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los buses </a:t>
            </a:r>
            <a:r>
              <a:rPr sz="700" spc="20" dirty="0">
                <a:latin typeface="Arial Unicode MS"/>
                <a:cs typeface="Arial Unicode MS"/>
              </a:rPr>
              <a:t>son comunes en </a:t>
            </a:r>
            <a:r>
              <a:rPr sz="700" spc="10" dirty="0">
                <a:latin typeface="Arial Unicode MS"/>
                <a:cs typeface="Arial Unicode MS"/>
              </a:rPr>
              <a:t>los niveles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0" dirty="0">
                <a:latin typeface="Arial Unicode MS"/>
                <a:cs typeface="Arial Unicode MS"/>
              </a:rPr>
              <a:t>distribución </a:t>
            </a:r>
            <a:r>
              <a:rPr sz="700" spc="35" dirty="0">
                <a:latin typeface="Arial Unicode MS"/>
                <a:cs typeface="Arial Unicode MS"/>
              </a:rPr>
              <a:t>porque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20" dirty="0">
                <a:latin typeface="Arial Unicode MS"/>
                <a:cs typeface="Arial Unicode MS"/>
              </a:rPr>
              <a:t>animales pequeños </a:t>
            </a:r>
            <a:r>
              <a:rPr sz="700" spc="30" dirty="0">
                <a:latin typeface="Arial Unicode MS"/>
                <a:cs typeface="Arial Unicode MS"/>
              </a:rPr>
              <a:t>pueden </a:t>
            </a:r>
            <a:r>
              <a:rPr sz="700" spc="10" dirty="0">
                <a:latin typeface="Arial Unicode MS"/>
                <a:cs typeface="Arial Unicode MS"/>
              </a:rPr>
              <a:t>salvar </a:t>
            </a:r>
            <a:r>
              <a:rPr sz="700" spc="25" dirty="0">
                <a:latin typeface="Arial Unicode MS"/>
                <a:cs typeface="Arial Unicode MS"/>
              </a:rPr>
              <a:t>fácilmente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pequeños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espacios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entre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25" dirty="0">
                <a:latin typeface="Arial Unicode MS"/>
                <a:cs typeface="Arial Unicode MS"/>
              </a:rPr>
              <a:t>estructuras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acero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conectadas</a:t>
            </a:r>
            <a:r>
              <a:rPr sz="700" dirty="0">
                <a:latin typeface="Arial Unicode MS"/>
                <a:cs typeface="Arial Unicode MS"/>
              </a:rPr>
              <a:t> 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tierra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y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buses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energizados.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-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práctica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común</a:t>
            </a:r>
            <a:r>
              <a:rPr sz="700" spc="-5" dirty="0">
                <a:latin typeface="Arial Unicode MS"/>
                <a:cs typeface="Arial Unicode MS"/>
              </a:rPr>
              <a:t> es</a:t>
            </a:r>
            <a:r>
              <a:rPr sz="70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eliminar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10" dirty="0">
                <a:latin typeface="Arial Unicode MS"/>
                <a:cs typeface="Arial Unicode MS"/>
              </a:rPr>
              <a:t>fallas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 bus con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20" dirty="0">
                <a:latin typeface="Arial Unicode MS"/>
                <a:cs typeface="Arial Unicode MS"/>
              </a:rPr>
              <a:t>de respaldo del </a:t>
            </a:r>
            <a:r>
              <a:rPr sz="700" spc="30" dirty="0">
                <a:latin typeface="Arial Unicode MS"/>
                <a:cs typeface="Arial Unicode MS"/>
              </a:rPr>
              <a:t>transformador, que </a:t>
            </a:r>
            <a:r>
              <a:rPr sz="700" spc="25" dirty="0">
                <a:latin typeface="Arial Unicode MS"/>
                <a:cs typeface="Arial Unicode MS"/>
              </a:rPr>
              <a:t>tiene </a:t>
            </a:r>
            <a:r>
              <a:rPr sz="700" spc="40" dirty="0">
                <a:latin typeface="Arial Unicode MS"/>
                <a:cs typeface="Arial Unicode MS"/>
              </a:rPr>
              <a:t>un </a:t>
            </a:r>
            <a:r>
              <a:rPr sz="700" spc="35" dirty="0">
                <a:latin typeface="Arial Unicode MS"/>
                <a:cs typeface="Arial Unicode MS"/>
              </a:rPr>
              <a:t>retardo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35" dirty="0">
                <a:latin typeface="Arial Unicode MS"/>
                <a:cs typeface="Arial Unicode MS"/>
              </a:rPr>
              <a:t>tiempo </a:t>
            </a:r>
            <a:r>
              <a:rPr sz="700" spc="25" dirty="0">
                <a:latin typeface="Arial Unicode MS"/>
                <a:cs typeface="Arial Unicode MS"/>
              </a:rPr>
              <a:t>para </a:t>
            </a:r>
            <a:r>
              <a:rPr sz="700" spc="20" dirty="0">
                <a:latin typeface="Arial Unicode MS"/>
                <a:cs typeface="Arial Unicode MS"/>
              </a:rPr>
              <a:t>coordinarse con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protección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2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alimentador. </a:t>
            </a:r>
            <a:r>
              <a:rPr sz="700" spc="-5" dirty="0">
                <a:latin typeface="Arial Unicode MS"/>
                <a:cs typeface="Arial Unicode MS"/>
              </a:rPr>
              <a:t>Los </a:t>
            </a:r>
            <a:r>
              <a:rPr sz="700" spc="30" dirty="0">
                <a:latin typeface="Arial Unicode MS"/>
                <a:cs typeface="Arial Unicode MS"/>
              </a:rPr>
              <a:t>tiempos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25" dirty="0">
                <a:latin typeface="Arial Unicode MS"/>
                <a:cs typeface="Arial Unicode MS"/>
              </a:rPr>
              <a:t>eliminación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10" dirty="0">
                <a:latin typeface="Arial Unicode MS"/>
                <a:cs typeface="Arial Unicode MS"/>
              </a:rPr>
              <a:t>fallas </a:t>
            </a:r>
            <a:r>
              <a:rPr sz="700" spc="15" dirty="0">
                <a:latin typeface="Arial Unicode MS"/>
                <a:cs typeface="Arial Unicode MS"/>
              </a:rPr>
              <a:t>suelen oscilar </a:t>
            </a:r>
            <a:r>
              <a:rPr sz="700" spc="30" dirty="0">
                <a:latin typeface="Arial Unicode MS"/>
                <a:cs typeface="Arial Unicode MS"/>
              </a:rPr>
              <a:t>entre </a:t>
            </a:r>
            <a:r>
              <a:rPr sz="700" spc="5" dirty="0">
                <a:latin typeface="Arial Unicode MS"/>
                <a:cs typeface="Arial Unicode MS"/>
              </a:rPr>
              <a:t>0,5 y 1,0 </a:t>
            </a:r>
            <a:r>
              <a:rPr sz="700" spc="15" dirty="0">
                <a:latin typeface="Arial Unicode MS"/>
                <a:cs typeface="Arial Unicode MS"/>
              </a:rPr>
              <a:t>segundos. </a:t>
            </a:r>
            <a:r>
              <a:rPr sz="700" spc="-5" dirty="0">
                <a:latin typeface="Arial Unicode MS"/>
                <a:cs typeface="Arial Unicode MS"/>
              </a:rPr>
              <a:t>Sin </a:t>
            </a:r>
            <a:r>
              <a:rPr sz="700" spc="30" dirty="0">
                <a:latin typeface="Arial Unicode MS"/>
                <a:cs typeface="Arial Unicode MS"/>
              </a:rPr>
              <a:t>embargo,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alta </a:t>
            </a:r>
            <a:r>
              <a:rPr sz="700" spc="30" dirty="0">
                <a:latin typeface="Arial Unicode MS"/>
                <a:cs typeface="Arial Unicode MS"/>
              </a:rPr>
              <a:t>corriente </a:t>
            </a:r>
            <a:r>
              <a:rPr sz="700" spc="20" dirty="0">
                <a:latin typeface="Arial Unicode MS"/>
                <a:cs typeface="Arial Unicode MS"/>
              </a:rPr>
              <a:t>de falla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2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número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25" dirty="0">
                <a:latin typeface="Arial Unicode MS"/>
                <a:cs typeface="Arial Unicode MS"/>
              </a:rPr>
              <a:t>duración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dirty="0">
                <a:latin typeface="Arial Unicode MS"/>
                <a:cs typeface="Arial Unicode MS"/>
              </a:rPr>
              <a:t>las </a:t>
            </a:r>
            <a:r>
              <a:rPr sz="700" spc="10" dirty="0">
                <a:latin typeface="Arial Unicode MS"/>
                <a:cs typeface="Arial Unicode MS"/>
              </a:rPr>
              <a:t>fallas </a:t>
            </a:r>
            <a:r>
              <a:rPr sz="700" spc="20" dirty="0">
                <a:latin typeface="Arial Unicode MS"/>
                <a:cs typeface="Arial Unicode MS"/>
              </a:rPr>
              <a:t>del bus </a:t>
            </a:r>
            <a:r>
              <a:rPr sz="700" spc="30" dirty="0">
                <a:latin typeface="Arial Unicode MS"/>
                <a:cs typeface="Arial Unicode MS"/>
              </a:rPr>
              <a:t>pueden reducir </a:t>
            </a:r>
            <a:r>
              <a:rPr sz="700" spc="10" dirty="0">
                <a:latin typeface="Arial Unicode MS"/>
                <a:cs typeface="Arial Unicode MS"/>
              </a:rPr>
              <a:t>la </a:t>
            </a:r>
            <a:r>
              <a:rPr sz="700" spc="15" dirty="0">
                <a:latin typeface="Arial Unicode MS"/>
                <a:cs typeface="Arial Unicode MS"/>
              </a:rPr>
              <a:t>vida </a:t>
            </a:r>
            <a:r>
              <a:rPr sz="700" spc="35" dirty="0">
                <a:latin typeface="Arial Unicode MS"/>
                <a:cs typeface="Arial Unicode MS"/>
              </a:rPr>
              <a:t>útil </a:t>
            </a:r>
            <a:r>
              <a:rPr sz="700" spc="20" dirty="0">
                <a:latin typeface="Arial Unicode MS"/>
                <a:cs typeface="Arial Unicode MS"/>
              </a:rPr>
              <a:t>del </a:t>
            </a:r>
            <a:r>
              <a:rPr sz="700" spc="35" dirty="0">
                <a:latin typeface="Arial Unicode MS"/>
                <a:cs typeface="Arial Unicode MS"/>
              </a:rPr>
              <a:t>transformador </a:t>
            </a:r>
            <a:r>
              <a:rPr sz="700" spc="20" dirty="0">
                <a:latin typeface="Arial Unicode MS"/>
                <a:cs typeface="Arial Unicode MS"/>
              </a:rPr>
              <a:t>de potencia, </a:t>
            </a:r>
            <a:r>
              <a:rPr sz="700" spc="15" dirty="0">
                <a:latin typeface="Arial Unicode MS"/>
                <a:cs typeface="Arial Unicode MS"/>
              </a:rPr>
              <a:t>el </a:t>
            </a:r>
            <a:r>
              <a:rPr sz="700" spc="30" dirty="0">
                <a:latin typeface="Arial Unicode MS"/>
                <a:cs typeface="Arial Unicode MS"/>
              </a:rPr>
              <a:t>elemento </a:t>
            </a:r>
            <a:r>
              <a:rPr sz="700" spc="20" dirty="0">
                <a:latin typeface="Arial Unicode MS"/>
                <a:cs typeface="Arial Unicode MS"/>
              </a:rPr>
              <a:t>más </a:t>
            </a:r>
            <a:r>
              <a:rPr sz="700" spc="35" dirty="0">
                <a:latin typeface="Arial Unicode MS"/>
                <a:cs typeface="Arial Unicode MS"/>
              </a:rPr>
              <a:t>importante </a:t>
            </a:r>
            <a:r>
              <a:rPr sz="700" spc="5" dirty="0">
                <a:latin typeface="Arial Unicode MS"/>
                <a:cs typeface="Arial Unicode MS"/>
              </a:rPr>
              <a:t>y </a:t>
            </a:r>
            <a:r>
              <a:rPr sz="700" spc="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costoso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subestación.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19685">
              <a:lnSpc>
                <a:spcPct val="146700"/>
              </a:lnSpc>
            </a:pPr>
            <a:r>
              <a:rPr sz="750" spc="-20" dirty="0">
                <a:latin typeface="Arial Unicode MS"/>
                <a:cs typeface="Arial Unicode MS"/>
              </a:rPr>
              <a:t>En </a:t>
            </a:r>
            <a:r>
              <a:rPr sz="750" dirty="0">
                <a:latin typeface="Arial Unicode MS"/>
                <a:cs typeface="Arial Unicode MS"/>
              </a:rPr>
              <a:t>las </a:t>
            </a:r>
            <a:r>
              <a:rPr sz="750" spc="15" dirty="0">
                <a:latin typeface="Arial Unicode MS"/>
                <a:cs typeface="Arial Unicode MS"/>
              </a:rPr>
              <a:t>subestaciones radiales,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30" dirty="0">
                <a:latin typeface="Arial Unicode MS"/>
                <a:cs typeface="Arial Unicode MS"/>
              </a:rPr>
              <a:t>bloqueo </a:t>
            </a:r>
            <a:r>
              <a:rPr sz="750" spc="25" dirty="0">
                <a:latin typeface="Arial Unicode MS"/>
                <a:cs typeface="Arial Unicode MS"/>
              </a:rPr>
              <a:t>de enclavamiento de </a:t>
            </a:r>
            <a:r>
              <a:rPr sz="750" spc="15" dirty="0">
                <a:latin typeface="Arial Unicode MS"/>
                <a:cs typeface="Arial Unicode MS"/>
              </a:rPr>
              <a:t>zona </a:t>
            </a:r>
            <a:r>
              <a:rPr sz="750" spc="25" dirty="0">
                <a:latin typeface="Arial Unicode MS"/>
                <a:cs typeface="Arial Unicode MS"/>
              </a:rPr>
              <a:t>simple </a:t>
            </a:r>
            <a:r>
              <a:rPr sz="750" spc="5" dirty="0">
                <a:latin typeface="Arial Unicode MS"/>
                <a:cs typeface="Arial Unicode MS"/>
              </a:rPr>
              <a:t>y </a:t>
            </a:r>
            <a:r>
              <a:rPr sz="750" spc="20" dirty="0">
                <a:latin typeface="Arial Unicode MS"/>
                <a:cs typeface="Arial Unicode MS"/>
              </a:rPr>
              <a:t>económico, </a:t>
            </a:r>
            <a:r>
              <a:rPr sz="750" dirty="0">
                <a:latin typeface="Arial Unicode MS"/>
                <a:cs typeface="Arial Unicode MS"/>
              </a:rPr>
              <a:t>a </a:t>
            </a:r>
            <a:r>
              <a:rPr sz="750" spc="-5" dirty="0">
                <a:latin typeface="Arial Unicode MS"/>
                <a:cs typeface="Arial Unicode MS"/>
              </a:rPr>
              <a:t>veces </a:t>
            </a:r>
            <a:r>
              <a:rPr sz="750" spc="30" dirty="0">
                <a:latin typeface="Arial Unicode MS"/>
                <a:cs typeface="Arial Unicode MS"/>
              </a:rPr>
              <a:t>llamado </a:t>
            </a:r>
            <a:r>
              <a:rPr sz="750" spc="3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25" dirty="0">
                <a:latin typeface="Arial Unicode MS"/>
                <a:cs typeface="Arial Unicode MS"/>
              </a:rPr>
              <a:t>de disparo </a:t>
            </a:r>
            <a:r>
              <a:rPr sz="750" spc="35" dirty="0">
                <a:latin typeface="Arial Unicode MS"/>
                <a:cs typeface="Arial Unicode MS"/>
              </a:rPr>
              <a:t>rápido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bus, </a:t>
            </a:r>
            <a:r>
              <a:rPr sz="750" spc="30" dirty="0">
                <a:latin typeface="Arial Unicode MS"/>
                <a:cs typeface="Arial Unicode MS"/>
              </a:rPr>
              <a:t>proporciona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15" dirty="0">
                <a:latin typeface="Arial Unicode MS"/>
                <a:cs typeface="Arial Unicode MS"/>
              </a:rPr>
              <a:t>despeje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fallas </a:t>
            </a:r>
            <a:r>
              <a:rPr sz="750" spc="25" dirty="0">
                <a:latin typeface="Arial Unicode MS"/>
                <a:cs typeface="Arial Unicode MS"/>
              </a:rPr>
              <a:t>de </a:t>
            </a:r>
            <a:r>
              <a:rPr sz="750" spc="15" dirty="0">
                <a:latin typeface="Arial Unicode MS"/>
                <a:cs typeface="Arial Unicode MS"/>
              </a:rPr>
              <a:t>velocidad </a:t>
            </a:r>
            <a:r>
              <a:rPr sz="750" spc="30" dirty="0">
                <a:latin typeface="Arial Unicode MS"/>
                <a:cs typeface="Arial Unicode MS"/>
              </a:rPr>
              <a:t>relativamente </a:t>
            </a:r>
            <a:r>
              <a:rPr sz="750" spc="20" dirty="0">
                <a:latin typeface="Arial Unicode MS"/>
                <a:cs typeface="Arial Unicode MS"/>
              </a:rPr>
              <a:t>alta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10" dirty="0">
                <a:latin typeface="Arial Unicode MS"/>
                <a:cs typeface="Arial Unicode MS"/>
              </a:rPr>
              <a:t>buses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40" dirty="0">
                <a:latin typeface="Arial Unicode MS"/>
                <a:cs typeface="Arial Unicode MS"/>
              </a:rPr>
              <a:t>no </a:t>
            </a:r>
            <a:r>
              <a:rPr sz="750" spc="4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tienen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protección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diferencial.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-20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lugar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depender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intervalo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coordinación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tradicional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relé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principal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bus,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este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 </a:t>
            </a:r>
            <a:r>
              <a:rPr sz="750" spc="30" dirty="0">
                <a:latin typeface="Arial Unicode MS"/>
                <a:cs typeface="Arial Unicode MS"/>
              </a:rPr>
              <a:t>requiere </a:t>
            </a:r>
            <a:r>
              <a:rPr sz="750" spc="20" dirty="0">
                <a:latin typeface="Arial Unicode MS"/>
                <a:cs typeface="Arial Unicode MS"/>
              </a:rPr>
              <a:t>solo </a:t>
            </a:r>
            <a:r>
              <a:rPr sz="750" spc="45" dirty="0">
                <a:latin typeface="Arial Unicode MS"/>
                <a:cs typeface="Arial Unicode MS"/>
              </a:rPr>
              <a:t>un </a:t>
            </a:r>
            <a:r>
              <a:rPr sz="750" spc="20" dirty="0">
                <a:latin typeface="Arial Unicode MS"/>
                <a:cs typeface="Arial Unicode MS"/>
              </a:rPr>
              <a:t>breve </a:t>
            </a:r>
            <a:r>
              <a:rPr sz="750" spc="35" dirty="0">
                <a:latin typeface="Arial Unicode MS"/>
                <a:cs typeface="Arial Unicode MS"/>
              </a:rPr>
              <a:t>retardo </a:t>
            </a:r>
            <a:r>
              <a:rPr sz="750" spc="25" dirty="0">
                <a:latin typeface="Arial Unicode MS"/>
                <a:cs typeface="Arial Unicode MS"/>
              </a:rPr>
              <a:t>para </a:t>
            </a:r>
            <a:r>
              <a:rPr sz="750" spc="45" dirty="0">
                <a:latin typeface="Arial Unicode MS"/>
                <a:cs typeface="Arial Unicode MS"/>
              </a:rPr>
              <a:t>permitir </a:t>
            </a:r>
            <a:r>
              <a:rPr sz="750" spc="30" dirty="0">
                <a:latin typeface="Arial Unicode MS"/>
                <a:cs typeface="Arial Unicode MS"/>
              </a:rPr>
              <a:t>que </a:t>
            </a:r>
            <a:r>
              <a:rPr sz="750" spc="15" dirty="0">
                <a:latin typeface="Arial Unicode MS"/>
                <a:cs typeface="Arial Unicode MS"/>
              </a:rPr>
              <a:t>los relés </a:t>
            </a:r>
            <a:r>
              <a:rPr sz="750" spc="25" dirty="0">
                <a:latin typeface="Arial Unicode MS"/>
                <a:cs typeface="Arial Unicode MS"/>
              </a:rPr>
              <a:t>del </a:t>
            </a:r>
            <a:r>
              <a:rPr sz="750" spc="35" dirty="0">
                <a:latin typeface="Arial Unicode MS"/>
                <a:cs typeface="Arial Unicode MS"/>
              </a:rPr>
              <a:t>alimentador </a:t>
            </a:r>
            <a:r>
              <a:rPr sz="750" spc="30" dirty="0">
                <a:latin typeface="Arial Unicode MS"/>
                <a:cs typeface="Arial Unicode MS"/>
              </a:rPr>
              <a:t>bloqueen </a:t>
            </a:r>
            <a:r>
              <a:rPr sz="750" spc="15" dirty="0">
                <a:latin typeface="Arial Unicode MS"/>
                <a:cs typeface="Arial Unicode MS"/>
              </a:rPr>
              <a:t>el </a:t>
            </a:r>
            <a:r>
              <a:rPr sz="750" spc="20" dirty="0">
                <a:latin typeface="Arial Unicode MS"/>
                <a:cs typeface="Arial Unicode MS"/>
              </a:rPr>
              <a:t>relé </a:t>
            </a:r>
            <a:r>
              <a:rPr sz="750" spc="25" dirty="0">
                <a:latin typeface="Arial Unicode MS"/>
                <a:cs typeface="Arial Unicode MS"/>
              </a:rPr>
              <a:t>principal del </a:t>
            </a:r>
            <a:r>
              <a:rPr sz="750" spc="20" dirty="0">
                <a:latin typeface="Arial Unicode MS"/>
                <a:cs typeface="Arial Unicode MS"/>
              </a:rPr>
              <a:t>bus </a:t>
            </a:r>
            <a:r>
              <a:rPr sz="750" spc="45" dirty="0">
                <a:latin typeface="Arial Unicode MS"/>
                <a:cs typeface="Arial Unicode MS"/>
              </a:rPr>
              <a:t>por </a:t>
            </a:r>
            <a:r>
              <a:rPr sz="750" spc="5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una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falla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externa.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30" dirty="0">
                <a:latin typeface="Arial Unicode MS"/>
                <a:cs typeface="Arial Unicode MS"/>
              </a:rPr>
              <a:t>El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puede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operar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para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fallas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aproximadamente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2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dirty="0">
                <a:latin typeface="Arial Unicode MS"/>
                <a:cs typeface="Arial Unicode MS"/>
              </a:rPr>
              <a:t>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3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ciclos.</a:t>
            </a:r>
            <a:endParaRPr sz="75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979767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41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46" y="4882388"/>
            <a:ext cx="5462905" cy="190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5" dirty="0">
                <a:latin typeface="Arial Unicode MS"/>
                <a:cs typeface="Arial Unicode MS"/>
              </a:rPr>
              <a:t>Se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puede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implementar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un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esquema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disparo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rápido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bus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siguiente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manera:</a:t>
            </a:r>
            <a:endParaRPr sz="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marL="469900" marR="5080" indent="-228600">
              <a:lnSpc>
                <a:spcPct val="157100"/>
              </a:lnSpc>
              <a:buAutoNum type="arabicPeriod"/>
              <a:tabLst>
                <a:tab pos="339725" algn="l"/>
              </a:tabLst>
            </a:pPr>
            <a:r>
              <a:rPr sz="700" spc="25" dirty="0">
                <a:latin typeface="Arial Unicode MS"/>
                <a:cs typeface="Arial Unicode MS"/>
              </a:rPr>
              <a:t>Programe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elemento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sobrecorriente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instantánea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cada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relés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alimentador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cerrar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contacto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salida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cuando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ocurra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alimentador.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  <a:buFont typeface="Arial Unicode MS"/>
              <a:buAutoNum type="arabicPeriod"/>
            </a:pPr>
            <a:endParaRPr sz="650">
              <a:latin typeface="Arial Unicode MS"/>
              <a:cs typeface="Arial Unicode MS"/>
            </a:endParaRPr>
          </a:p>
          <a:p>
            <a:pPr marL="469900" marR="95250" indent="-228600">
              <a:lnSpc>
                <a:spcPct val="157100"/>
              </a:lnSpc>
              <a:buAutoNum type="arabicPeriod"/>
              <a:tabLst>
                <a:tab pos="339725" algn="l"/>
              </a:tabLst>
            </a:pPr>
            <a:r>
              <a:rPr sz="700" spc="5" dirty="0">
                <a:latin typeface="Arial Unicode MS"/>
                <a:cs typeface="Arial Unicode MS"/>
              </a:rPr>
              <a:t>Conecte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contactos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bloqueo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cada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relés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alimentación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paralelo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una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entrada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relé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principal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2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65"/>
              </a:spcBef>
              <a:buFont typeface="Arial Unicode MS"/>
              <a:buAutoNum type="arabicPeriod"/>
            </a:pPr>
            <a:endParaRPr sz="650">
              <a:latin typeface="Arial Unicode MS"/>
              <a:cs typeface="Arial Unicode MS"/>
            </a:endParaRPr>
          </a:p>
          <a:p>
            <a:pPr marL="469900" marR="212090" indent="-228600">
              <a:lnSpc>
                <a:spcPct val="157100"/>
              </a:lnSpc>
              <a:spcBef>
                <a:spcPts val="5"/>
              </a:spcBef>
              <a:buAutoNum type="arabicPeriod"/>
              <a:tabLst>
                <a:tab pos="339725" algn="l"/>
              </a:tabLst>
            </a:pPr>
            <a:r>
              <a:rPr sz="700" spc="5" dirty="0">
                <a:latin typeface="Arial Unicode MS"/>
                <a:cs typeface="Arial Unicode MS"/>
              </a:rPr>
              <a:t>Retrase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elementos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sobrecorriente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relé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principal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bus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sólo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lo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suficiente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para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permitir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detección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los </a:t>
            </a:r>
            <a:r>
              <a:rPr sz="700" spc="-18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contactos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bloqueo;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40" dirty="0">
                <a:latin typeface="Arial Unicode MS"/>
                <a:cs typeface="Arial Unicode MS"/>
              </a:rPr>
              <a:t>un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retraso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coordinación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típico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es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aproximadamente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1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2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ciclos.</a:t>
            </a:r>
            <a:endParaRPr sz="700">
              <a:latin typeface="Arial Unicode MS"/>
              <a:cs typeface="Arial Unicode MS"/>
            </a:endParaRPr>
          </a:p>
          <a:p>
            <a:pPr>
              <a:spcBef>
                <a:spcPts val="75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918844">
              <a:lnSpc>
                <a:spcPct val="146700"/>
              </a:lnSpc>
            </a:pPr>
            <a:r>
              <a:rPr sz="750" spc="25" dirty="0">
                <a:latin typeface="Arial Unicode MS"/>
                <a:cs typeface="Arial Unicode MS"/>
              </a:rPr>
              <a:t>Un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relé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basado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en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microprocesador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simplifica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enormemente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cableado</a:t>
            </a:r>
            <a:r>
              <a:rPr sz="750" dirty="0">
                <a:latin typeface="Arial Unicode MS"/>
                <a:cs typeface="Arial Unicode MS"/>
              </a:rPr>
              <a:t> </a:t>
            </a:r>
            <a:r>
              <a:rPr sz="750" spc="5" dirty="0">
                <a:latin typeface="Arial Unicode MS"/>
                <a:cs typeface="Arial Unicode MS"/>
              </a:rPr>
              <a:t>y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equipo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asociados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con</a:t>
            </a:r>
            <a:r>
              <a:rPr sz="750" spc="-5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 </a:t>
            </a:r>
            <a:r>
              <a:rPr sz="750" spc="-195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implementación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esquema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disparo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bus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rápido.</a:t>
            </a:r>
            <a:endParaRPr sz="75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9607967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42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3460" y="4825492"/>
            <a:ext cx="5661660" cy="7745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latin typeface="Arial Unicode MS"/>
                <a:cs typeface="Arial Unicode MS"/>
              </a:rPr>
              <a:t>La </a:t>
            </a:r>
            <a:r>
              <a:rPr sz="700" spc="20" dirty="0">
                <a:latin typeface="Arial Unicode MS"/>
                <a:cs typeface="Arial Unicode MS"/>
              </a:rPr>
              <a:t>diapositiva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muestra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esquema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lógico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5" dirty="0">
                <a:latin typeface="Arial Unicode MS"/>
                <a:cs typeface="Arial Unicode MS"/>
              </a:rPr>
              <a:t>básico,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que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está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35" dirty="0">
                <a:latin typeface="Arial Unicode MS"/>
                <a:cs typeface="Arial Unicode MS"/>
              </a:rPr>
              <a:t>programado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en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relé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principal</a:t>
            </a:r>
            <a:r>
              <a:rPr sz="700" spc="-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5" dirty="0">
                <a:latin typeface="Arial Unicode MS"/>
                <a:cs typeface="Arial Unicode MS"/>
              </a:rPr>
              <a:t>bus: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700">
              <a:latin typeface="Arial Unicode MS"/>
              <a:cs typeface="Arial Unicode MS"/>
            </a:endParaRPr>
          </a:p>
          <a:p>
            <a:pPr marL="111760" marR="683895" indent="-111760" algn="r">
              <a:buAutoNum type="arabicPeriod"/>
              <a:tabLst>
                <a:tab pos="111760" algn="l"/>
              </a:tabLst>
            </a:pPr>
            <a:r>
              <a:rPr sz="800" dirty="0">
                <a:latin typeface="Arial Unicode MS"/>
                <a:cs typeface="Arial Unicode MS"/>
              </a:rPr>
              <a:t>AND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Gate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1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recibe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estado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lógico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elementos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sobrecorriente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0" dirty="0">
                <a:latin typeface="Arial Unicode MS"/>
                <a:cs typeface="Arial Unicode MS"/>
              </a:rPr>
              <a:t>fase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tierra,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los</a:t>
            </a:r>
            <a:r>
              <a:rPr sz="800" spc="-5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cuales</a:t>
            </a:r>
            <a:endParaRPr sz="800">
              <a:latin typeface="Arial Unicode MS"/>
              <a:cs typeface="Arial Unicode MS"/>
            </a:endParaRPr>
          </a:p>
          <a:p>
            <a:pPr marR="652780" algn="r">
              <a:spcBef>
                <a:spcPts val="50"/>
              </a:spcBef>
            </a:pPr>
            <a:r>
              <a:rPr sz="750" spc="30" dirty="0">
                <a:latin typeface="Arial Unicode MS"/>
                <a:cs typeface="Arial Unicode MS"/>
              </a:rPr>
              <a:t>incluir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45" dirty="0">
                <a:latin typeface="Arial Unicode MS"/>
                <a:cs typeface="Arial Unicode MS"/>
              </a:rPr>
              <a:t>un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breve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0" dirty="0">
                <a:latin typeface="Arial Unicode MS"/>
                <a:cs typeface="Arial Unicode MS"/>
              </a:rPr>
              <a:t>retraso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tiempo.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-80" dirty="0">
                <a:latin typeface="Arial Unicode MS"/>
                <a:cs typeface="Arial Unicode MS"/>
              </a:rPr>
              <a:t>Y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la</a:t>
            </a:r>
            <a:r>
              <a:rPr sz="750" spc="-15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puerta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0" dirty="0">
                <a:latin typeface="Arial Unicode MS"/>
                <a:cs typeface="Arial Unicode MS"/>
              </a:rPr>
              <a:t>1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35" dirty="0">
                <a:latin typeface="Arial Unicode MS"/>
                <a:cs typeface="Arial Unicode MS"/>
              </a:rPr>
              <a:t>también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recibe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15" dirty="0">
                <a:latin typeface="Arial Unicode MS"/>
                <a:cs typeface="Arial Unicode MS"/>
              </a:rPr>
              <a:t>el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0" dirty="0">
                <a:latin typeface="Arial Unicode MS"/>
                <a:cs typeface="Arial Unicode MS"/>
              </a:rPr>
              <a:t>estado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lógico</a:t>
            </a:r>
            <a:r>
              <a:rPr sz="750" spc="-10" dirty="0">
                <a:latin typeface="Arial Unicode MS"/>
                <a:cs typeface="Arial Unicode MS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del</a:t>
            </a:r>
            <a:r>
              <a:rPr sz="750" spc="-15" dirty="0">
                <a:latin typeface="Arial Unicode MS"/>
                <a:cs typeface="Arial Unicode MS"/>
              </a:rPr>
              <a:t> relé</a:t>
            </a:r>
            <a:r>
              <a:rPr sz="750" i="1" spc="-15" dirty="0">
                <a:latin typeface="Verdana"/>
                <a:cs typeface="Verdana"/>
              </a:rPr>
              <a:t>IN104</a:t>
            </a:r>
            <a:r>
              <a:rPr sz="750" i="1" spc="-65" dirty="0">
                <a:latin typeface="Verdana"/>
                <a:cs typeface="Verdana"/>
              </a:rPr>
              <a:t> </a:t>
            </a:r>
            <a:r>
              <a:rPr sz="750" spc="25" dirty="0">
                <a:latin typeface="Arial Unicode MS"/>
                <a:cs typeface="Arial Unicode MS"/>
              </a:rPr>
              <a:t>aporte.</a:t>
            </a:r>
            <a:endParaRPr sz="750">
              <a:latin typeface="Arial Unicode MS"/>
              <a:cs typeface="Arial Unicode MS"/>
            </a:endParaRPr>
          </a:p>
          <a:p>
            <a:pPr>
              <a:spcBef>
                <a:spcPts val="30"/>
              </a:spcBef>
            </a:pPr>
            <a:endParaRPr sz="500">
              <a:latin typeface="Arial Unicode MS"/>
              <a:cs typeface="Arial Unicode MS"/>
            </a:endParaRPr>
          </a:p>
          <a:p>
            <a:pPr marL="469265" marR="5080" indent="-228600">
              <a:lnSpc>
                <a:spcPct val="109200"/>
              </a:lnSpc>
              <a:buSzPct val="153846"/>
              <a:buAutoNum type="arabicPeriod" startAt="2"/>
              <a:tabLst>
                <a:tab pos="469900" algn="l"/>
              </a:tabLst>
            </a:pPr>
            <a:r>
              <a:rPr sz="650" spc="-40" dirty="0">
                <a:latin typeface="Arial Unicode MS"/>
                <a:cs typeface="Arial Unicode MS"/>
              </a:rPr>
              <a:t>Se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produce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40" dirty="0">
                <a:latin typeface="Arial Unicode MS"/>
                <a:cs typeface="Arial Unicode MS"/>
              </a:rPr>
              <a:t>un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disparo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rápido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bus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-45" dirty="0">
                <a:latin typeface="Arial Unicode MS"/>
                <a:cs typeface="Arial Unicode MS"/>
              </a:rPr>
              <a:t>(Y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salida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puerta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1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afirma)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si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elementos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sobrecorriente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fase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60" dirty="0">
                <a:latin typeface="Arial Unicode MS"/>
                <a:cs typeface="Arial Unicode MS"/>
              </a:rPr>
              <a:t>/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tierra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detectan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una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falla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-30" dirty="0">
                <a:latin typeface="Arial Unicode MS"/>
                <a:cs typeface="Arial Unicode MS"/>
              </a:rPr>
              <a:t>(</a:t>
            </a:r>
            <a:r>
              <a:rPr sz="650" i="1" spc="-30" dirty="0">
                <a:latin typeface="Verdana"/>
                <a:cs typeface="Verdana"/>
              </a:rPr>
              <a:t>50PT</a:t>
            </a:r>
            <a:r>
              <a:rPr sz="650" i="1" spc="-55" dirty="0">
                <a:latin typeface="Verdana"/>
                <a:cs typeface="Verdana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60" dirty="0">
                <a:latin typeface="Arial Unicode MS"/>
                <a:cs typeface="Arial Unicode MS"/>
              </a:rPr>
              <a:t>/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i="1" spc="-40" dirty="0">
                <a:latin typeface="Verdana"/>
                <a:cs typeface="Verdana"/>
              </a:rPr>
              <a:t>50GT</a:t>
            </a:r>
            <a:r>
              <a:rPr sz="650" i="1" spc="-55" dirty="0">
                <a:latin typeface="Verdana"/>
                <a:cs typeface="Verdana"/>
              </a:rPr>
              <a:t> </a:t>
            </a:r>
            <a:r>
              <a:rPr sz="650" dirty="0">
                <a:latin typeface="Arial Unicode MS"/>
                <a:cs typeface="Arial Unicode MS"/>
              </a:rPr>
              <a:t>las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entradas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afirman)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5" dirty="0">
                <a:latin typeface="Arial Unicode MS"/>
                <a:cs typeface="Arial Unicode MS"/>
              </a:rPr>
              <a:t>y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ningún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relé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del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alimentador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detecta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falla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-35" dirty="0">
                <a:latin typeface="Arial Unicode MS"/>
                <a:cs typeface="Arial Unicode MS"/>
              </a:rPr>
              <a:t>(</a:t>
            </a:r>
            <a:r>
              <a:rPr sz="650" i="1" spc="-35" dirty="0">
                <a:latin typeface="Verdana"/>
                <a:cs typeface="Verdana"/>
              </a:rPr>
              <a:t>IN104</a:t>
            </a:r>
            <a:r>
              <a:rPr sz="650" i="1" spc="-60" dirty="0">
                <a:latin typeface="Verdana"/>
                <a:cs typeface="Verdana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entrada</a:t>
            </a:r>
            <a:r>
              <a:rPr sz="650" spc="-10" dirty="0">
                <a:latin typeface="Arial Unicode MS"/>
                <a:cs typeface="Arial Unicode MS"/>
              </a:rPr>
              <a:t> </a:t>
            </a:r>
            <a:r>
              <a:rPr sz="650" spc="35" dirty="0">
                <a:latin typeface="Arial Unicode MS"/>
                <a:cs typeface="Arial Unicode MS"/>
              </a:rPr>
              <a:t>no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afirma).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3435" y="5992455"/>
            <a:ext cx="5626735" cy="2569678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469900" marR="5080" indent="-229235">
              <a:lnSpc>
                <a:spcPts val="960"/>
              </a:lnSpc>
              <a:spcBef>
                <a:spcPts val="200"/>
              </a:spcBef>
            </a:pPr>
            <a:r>
              <a:rPr sz="1000" dirty="0">
                <a:latin typeface="Arial Unicode MS"/>
                <a:cs typeface="Arial Unicode MS"/>
              </a:rPr>
              <a:t>3.</a:t>
            </a:r>
            <a:r>
              <a:rPr sz="1000" spc="5" dirty="0">
                <a:latin typeface="Arial Unicode MS"/>
                <a:cs typeface="Arial Unicode MS"/>
              </a:rPr>
              <a:t> </a:t>
            </a:r>
            <a:r>
              <a:rPr sz="600" spc="-35" dirty="0">
                <a:latin typeface="Arial Unicode MS"/>
                <a:cs typeface="Arial Unicode MS"/>
              </a:rPr>
              <a:t>Se </a:t>
            </a:r>
            <a:r>
              <a:rPr sz="600" spc="25" dirty="0">
                <a:latin typeface="Arial Unicode MS"/>
                <a:cs typeface="Arial Unicode MS"/>
              </a:rPr>
              <a:t>produce </a:t>
            </a:r>
            <a:r>
              <a:rPr sz="600" spc="35" dirty="0">
                <a:latin typeface="Arial Unicode MS"/>
                <a:cs typeface="Arial Unicode MS"/>
              </a:rPr>
              <a:t>un </a:t>
            </a:r>
            <a:r>
              <a:rPr sz="600" spc="20" dirty="0">
                <a:latin typeface="Arial Unicode MS"/>
                <a:cs typeface="Arial Unicode MS"/>
              </a:rPr>
              <a:t>disparo de </a:t>
            </a:r>
            <a:r>
              <a:rPr sz="600" spc="15" dirty="0">
                <a:latin typeface="Arial Unicode MS"/>
                <a:cs typeface="Arial Unicode MS"/>
              </a:rPr>
              <a:t>bus </a:t>
            </a:r>
            <a:r>
              <a:rPr sz="600" spc="25" dirty="0">
                <a:latin typeface="Arial Unicode MS"/>
                <a:cs typeface="Arial Unicode MS"/>
              </a:rPr>
              <a:t>retardado </a:t>
            </a:r>
            <a:r>
              <a:rPr sz="600" dirty="0">
                <a:latin typeface="Arial Unicode MS"/>
                <a:cs typeface="Arial Unicode MS"/>
              </a:rPr>
              <a:t>(la </a:t>
            </a:r>
            <a:r>
              <a:rPr sz="600" spc="10" dirty="0">
                <a:latin typeface="Arial Unicode MS"/>
                <a:cs typeface="Arial Unicode MS"/>
              </a:rPr>
              <a:t>salida </a:t>
            </a:r>
            <a:r>
              <a:rPr sz="600" spc="20" dirty="0">
                <a:latin typeface="Arial Unicode MS"/>
                <a:cs typeface="Arial Unicode MS"/>
              </a:rPr>
              <a:t>del </a:t>
            </a:r>
            <a:r>
              <a:rPr sz="600" spc="25" dirty="0">
                <a:latin typeface="Arial Unicode MS"/>
                <a:cs typeface="Arial Unicode MS"/>
              </a:rPr>
              <a:t>temporizador </a:t>
            </a:r>
            <a:r>
              <a:rPr sz="600" spc="20" dirty="0">
                <a:latin typeface="Arial Unicode MS"/>
                <a:cs typeface="Arial Unicode MS"/>
              </a:rPr>
              <a:t>afirma) </a:t>
            </a:r>
            <a:r>
              <a:rPr sz="600" dirty="0">
                <a:latin typeface="Arial Unicode MS"/>
                <a:cs typeface="Arial Unicode MS"/>
              </a:rPr>
              <a:t>si </a:t>
            </a:r>
            <a:r>
              <a:rPr sz="600" spc="10" dirty="0">
                <a:latin typeface="Arial Unicode MS"/>
                <a:cs typeface="Arial Unicode MS"/>
              </a:rPr>
              <a:t>el </a:t>
            </a:r>
            <a:r>
              <a:rPr sz="600" i="1" spc="-30" dirty="0">
                <a:latin typeface="Verdana"/>
                <a:cs typeface="Verdana"/>
              </a:rPr>
              <a:t>50PT </a:t>
            </a:r>
            <a:r>
              <a:rPr sz="600" spc="5" dirty="0">
                <a:latin typeface="Arial Unicode MS"/>
                <a:cs typeface="Arial Unicode MS"/>
              </a:rPr>
              <a:t>y </a:t>
            </a:r>
            <a:r>
              <a:rPr sz="600" spc="55" dirty="0">
                <a:latin typeface="Arial Unicode MS"/>
                <a:cs typeface="Arial Unicode MS"/>
              </a:rPr>
              <a:t>/ </a:t>
            </a:r>
            <a:r>
              <a:rPr sz="600" spc="25" dirty="0">
                <a:latin typeface="Arial Unicode MS"/>
                <a:cs typeface="Arial Unicode MS"/>
              </a:rPr>
              <a:t>o </a:t>
            </a:r>
            <a:r>
              <a:rPr sz="600" i="1" spc="-40" dirty="0">
                <a:latin typeface="Verdana"/>
                <a:cs typeface="Verdana"/>
              </a:rPr>
              <a:t>50GT </a:t>
            </a:r>
            <a:r>
              <a:rPr sz="600" dirty="0">
                <a:latin typeface="Arial Unicode MS"/>
                <a:cs typeface="Arial Unicode MS"/>
              </a:rPr>
              <a:t>las </a:t>
            </a:r>
            <a:r>
              <a:rPr sz="600" spc="20" dirty="0">
                <a:latin typeface="Arial Unicode MS"/>
                <a:cs typeface="Arial Unicode MS"/>
              </a:rPr>
              <a:t>entradas permanecen afirmadas </a:t>
            </a:r>
            <a:r>
              <a:rPr sz="600" spc="10" dirty="0">
                <a:latin typeface="Arial Unicode MS"/>
                <a:cs typeface="Arial Unicode MS"/>
              </a:rPr>
              <a:t>el </a:t>
            </a:r>
            <a:r>
              <a:rPr sz="600" spc="30" dirty="0">
                <a:latin typeface="Arial Unicode MS"/>
                <a:cs typeface="Arial Unicode MS"/>
              </a:rPr>
              <a:t>tiempo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suficiente </a:t>
            </a:r>
            <a:r>
              <a:rPr sz="600" spc="20" dirty="0">
                <a:latin typeface="Arial Unicode MS"/>
                <a:cs typeface="Arial Unicode MS"/>
              </a:rPr>
              <a:t>para </a:t>
            </a:r>
            <a:r>
              <a:rPr sz="600" spc="25" dirty="0">
                <a:latin typeface="Arial Unicode MS"/>
                <a:cs typeface="Arial Unicode MS"/>
              </a:rPr>
              <a:t>que </a:t>
            </a:r>
            <a:r>
              <a:rPr sz="600" spc="10" dirty="0">
                <a:latin typeface="Arial Unicode MS"/>
                <a:cs typeface="Arial Unicode MS"/>
              </a:rPr>
              <a:t>el </a:t>
            </a:r>
            <a:r>
              <a:rPr sz="600" spc="25" dirty="0">
                <a:latin typeface="Arial Unicode MS"/>
                <a:cs typeface="Arial Unicode MS"/>
              </a:rPr>
              <a:t>temporizador </a:t>
            </a:r>
            <a:r>
              <a:rPr sz="600" spc="15" dirty="0">
                <a:latin typeface="Arial Unicode MS"/>
                <a:cs typeface="Arial Unicode MS"/>
              </a:rPr>
              <a:t>expire. </a:t>
            </a:r>
            <a:r>
              <a:rPr sz="600" spc="-10" dirty="0">
                <a:latin typeface="Arial Unicode MS"/>
                <a:cs typeface="Arial Unicode MS"/>
              </a:rPr>
              <a:t>Este </a:t>
            </a:r>
            <a:r>
              <a:rPr sz="600" spc="20" dirty="0">
                <a:latin typeface="Arial Unicode MS"/>
                <a:cs typeface="Arial Unicode MS"/>
              </a:rPr>
              <a:t>disparo </a:t>
            </a:r>
            <a:r>
              <a:rPr sz="600" spc="25" dirty="0">
                <a:latin typeface="Arial Unicode MS"/>
                <a:cs typeface="Arial Unicode MS"/>
              </a:rPr>
              <a:t>independiente </a:t>
            </a:r>
            <a:r>
              <a:rPr sz="600" spc="15" dirty="0">
                <a:latin typeface="Arial Unicode MS"/>
                <a:cs typeface="Arial Unicode MS"/>
              </a:rPr>
              <a:t>con </a:t>
            </a:r>
            <a:r>
              <a:rPr sz="600" spc="30" dirty="0">
                <a:latin typeface="Arial Unicode MS"/>
                <a:cs typeface="Arial Unicode MS"/>
              </a:rPr>
              <a:t>retardo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30" dirty="0">
                <a:latin typeface="Arial Unicode MS"/>
                <a:cs typeface="Arial Unicode MS"/>
              </a:rPr>
              <a:t>tiempo </a:t>
            </a:r>
            <a:r>
              <a:rPr sz="600" spc="25" dirty="0">
                <a:latin typeface="Arial Unicode MS"/>
                <a:cs typeface="Arial Unicode MS"/>
              </a:rPr>
              <a:t>proporciona </a:t>
            </a:r>
            <a:r>
              <a:rPr sz="600" spc="20" dirty="0">
                <a:latin typeface="Arial Unicode MS"/>
                <a:cs typeface="Arial Unicode MS"/>
              </a:rPr>
              <a:t>respaldo cuando </a:t>
            </a:r>
            <a:r>
              <a:rPr sz="600" spc="10" dirty="0">
                <a:latin typeface="Arial Unicode MS"/>
                <a:cs typeface="Arial Unicode MS"/>
              </a:rPr>
              <a:t>el </a:t>
            </a:r>
            <a:r>
              <a:rPr sz="600" spc="15" dirty="0">
                <a:latin typeface="Arial Unicode MS"/>
                <a:cs typeface="Arial Unicode MS"/>
              </a:rPr>
              <a:t>esquema </a:t>
            </a:r>
            <a:r>
              <a:rPr sz="600" spc="10" dirty="0">
                <a:latin typeface="Arial Unicode MS"/>
                <a:cs typeface="Arial Unicode MS"/>
              </a:rPr>
              <a:t>está </a:t>
            </a:r>
            <a:r>
              <a:rPr sz="600" spc="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desactivado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un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interruptor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alimentación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no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funciona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debido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una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falla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alimentador.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Temporizador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típico</a:t>
            </a:r>
            <a:r>
              <a:rPr sz="600" i="1" spc="5" dirty="0">
                <a:latin typeface="Verdana"/>
                <a:cs typeface="Verdana"/>
              </a:rPr>
              <a:t>TPU</a:t>
            </a:r>
            <a:r>
              <a:rPr sz="600" i="1" spc="-45" dirty="0">
                <a:latin typeface="Verdana"/>
                <a:cs typeface="Verdana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retrasos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son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12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a </a:t>
            </a:r>
            <a:r>
              <a:rPr sz="600" spc="-150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30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ciclos.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1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69850">
              <a:lnSpc>
                <a:spcPct val="123100"/>
              </a:lnSpc>
            </a:pPr>
            <a:r>
              <a:rPr sz="650" spc="20" dirty="0">
                <a:latin typeface="Arial Unicode MS"/>
                <a:cs typeface="Arial Unicode MS"/>
              </a:rPr>
              <a:t>Configure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corriente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arranque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elementos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sobrecorriente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instantánea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el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relé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principal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5" dirty="0">
                <a:latin typeface="Arial Unicode MS"/>
                <a:cs typeface="Arial Unicode MS"/>
              </a:rPr>
              <a:t>barra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para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detectar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la</a:t>
            </a:r>
            <a:r>
              <a:rPr sz="650" spc="-5" dirty="0">
                <a:latin typeface="Arial Unicode MS"/>
                <a:cs typeface="Arial Unicode MS"/>
              </a:rPr>
              <a:t> </a:t>
            </a:r>
            <a:r>
              <a:rPr sz="650" spc="15" dirty="0">
                <a:latin typeface="Arial Unicode MS"/>
                <a:cs typeface="Arial Unicode MS"/>
              </a:rPr>
              <a:t>falla</a:t>
            </a:r>
            <a:r>
              <a:rPr sz="650" dirty="0">
                <a:latin typeface="Arial Unicode MS"/>
                <a:cs typeface="Arial Unicode MS"/>
              </a:rPr>
              <a:t> </a:t>
            </a:r>
            <a:r>
              <a:rPr sz="650" spc="30" dirty="0">
                <a:latin typeface="Arial Unicode MS"/>
                <a:cs typeface="Arial Unicode MS"/>
              </a:rPr>
              <a:t>mínima </a:t>
            </a:r>
            <a:r>
              <a:rPr sz="650" spc="-16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10" dirty="0">
                <a:latin typeface="Arial Unicode MS"/>
                <a:cs typeface="Arial Unicode MS"/>
              </a:rPr>
              <a:t>la </a:t>
            </a:r>
            <a:r>
              <a:rPr sz="650" spc="25" dirty="0">
                <a:latin typeface="Arial Unicode MS"/>
                <a:cs typeface="Arial Unicode MS"/>
              </a:rPr>
              <a:t>barra </a:t>
            </a:r>
            <a:r>
              <a:rPr sz="650" spc="15" dirty="0">
                <a:latin typeface="Arial Unicode MS"/>
                <a:cs typeface="Arial Unicode MS"/>
              </a:rPr>
              <a:t>con </a:t>
            </a:r>
            <a:r>
              <a:rPr sz="650" spc="25" dirty="0">
                <a:latin typeface="Arial Unicode MS"/>
                <a:cs typeface="Arial Unicode MS"/>
              </a:rPr>
              <a:t>margen. </a:t>
            </a:r>
            <a:r>
              <a:rPr sz="650" dirty="0">
                <a:latin typeface="Arial Unicode MS"/>
                <a:cs typeface="Arial Unicode MS"/>
              </a:rPr>
              <a:t>Para </a:t>
            </a:r>
            <a:r>
              <a:rPr sz="650" spc="25" dirty="0">
                <a:latin typeface="Arial Unicode MS"/>
                <a:cs typeface="Arial Unicode MS"/>
              </a:rPr>
              <a:t>una </a:t>
            </a:r>
            <a:r>
              <a:rPr sz="650" spc="20" dirty="0">
                <a:latin typeface="Arial Unicode MS"/>
                <a:cs typeface="Arial Unicode MS"/>
              </a:rPr>
              <a:t>coordinación </a:t>
            </a:r>
            <a:r>
              <a:rPr sz="650" spc="10" dirty="0">
                <a:latin typeface="Arial Unicode MS"/>
                <a:cs typeface="Arial Unicode MS"/>
              </a:rPr>
              <a:t>adecuada, asegúrese </a:t>
            </a:r>
            <a:r>
              <a:rPr sz="650" spc="20" dirty="0">
                <a:latin typeface="Arial Unicode MS"/>
                <a:cs typeface="Arial Unicode MS"/>
              </a:rPr>
              <a:t>de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10" dirty="0">
                <a:latin typeface="Arial Unicode MS"/>
                <a:cs typeface="Arial Unicode MS"/>
              </a:rPr>
              <a:t>estos </a:t>
            </a:r>
            <a:r>
              <a:rPr sz="650" spc="20" dirty="0">
                <a:latin typeface="Arial Unicode MS"/>
                <a:cs typeface="Arial Unicode MS"/>
              </a:rPr>
              <a:t>elementos </a:t>
            </a:r>
            <a:r>
              <a:rPr sz="650" spc="5" dirty="0">
                <a:latin typeface="Arial Unicode MS"/>
                <a:cs typeface="Arial Unicode MS"/>
              </a:rPr>
              <a:t>sean </a:t>
            </a:r>
            <a:r>
              <a:rPr sz="650" spc="25" dirty="0">
                <a:latin typeface="Arial Unicode MS"/>
                <a:cs typeface="Arial Unicode MS"/>
              </a:rPr>
              <a:t>menos </a:t>
            </a:r>
            <a:r>
              <a:rPr sz="650" spc="10" dirty="0">
                <a:latin typeface="Arial Unicode MS"/>
                <a:cs typeface="Arial Unicode MS"/>
              </a:rPr>
              <a:t>sensibles </a:t>
            </a:r>
            <a:r>
              <a:rPr sz="650" spc="25" dirty="0">
                <a:latin typeface="Arial Unicode MS"/>
                <a:cs typeface="Arial Unicode MS"/>
              </a:rPr>
              <a:t>que </a:t>
            </a:r>
            <a:r>
              <a:rPr sz="650" spc="10" dirty="0">
                <a:latin typeface="Arial Unicode MS"/>
                <a:cs typeface="Arial Unicode MS"/>
              </a:rPr>
              <a:t>los </a:t>
            </a:r>
            <a:r>
              <a:rPr sz="650" spc="20" dirty="0">
                <a:latin typeface="Arial Unicode MS"/>
                <a:cs typeface="Arial Unicode MS"/>
              </a:rPr>
              <a:t>elementos de </a:t>
            </a:r>
            <a:r>
              <a:rPr sz="650" spc="25" dirty="0">
                <a:latin typeface="Arial Unicode MS"/>
                <a:cs typeface="Arial Unicode MS"/>
              </a:rPr>
              <a:t> sobrecorriente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instantánea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en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los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10" dirty="0">
                <a:latin typeface="Arial Unicode MS"/>
                <a:cs typeface="Arial Unicode MS"/>
              </a:rPr>
              <a:t>relés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de</a:t>
            </a:r>
            <a:r>
              <a:rPr sz="650" spc="-15" dirty="0">
                <a:latin typeface="Arial Unicode MS"/>
                <a:cs typeface="Arial Unicode MS"/>
              </a:rPr>
              <a:t> </a:t>
            </a:r>
            <a:r>
              <a:rPr sz="650" spc="20" dirty="0">
                <a:latin typeface="Arial Unicode MS"/>
                <a:cs typeface="Arial Unicode MS"/>
              </a:rPr>
              <a:t>alimentación.</a:t>
            </a:r>
            <a:endParaRPr sz="6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850">
              <a:latin typeface="Arial Unicode MS"/>
              <a:cs typeface="Arial Unicode MS"/>
            </a:endParaRPr>
          </a:p>
          <a:p>
            <a:pPr marL="12700"/>
            <a:r>
              <a:rPr sz="550" dirty="0">
                <a:latin typeface="Arial Unicode MS"/>
                <a:cs typeface="Arial Unicode MS"/>
              </a:rPr>
              <a:t>Para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la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falla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del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25" dirty="0">
                <a:latin typeface="Arial Unicode MS"/>
                <a:cs typeface="Arial Unicode MS"/>
              </a:rPr>
              <a:t>alimentador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que</a:t>
            </a:r>
            <a:r>
              <a:rPr sz="550" spc="-5" dirty="0">
                <a:latin typeface="Arial Unicode MS"/>
                <a:cs typeface="Arial Unicode MS"/>
              </a:rPr>
              <a:t> se </a:t>
            </a:r>
            <a:r>
              <a:rPr sz="550" spc="25" dirty="0">
                <a:latin typeface="Arial Unicode MS"/>
                <a:cs typeface="Arial Unicode MS"/>
              </a:rPr>
              <a:t>muestra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en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la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diapositiva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anterior,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el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esquema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funciona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de</a:t>
            </a:r>
            <a:r>
              <a:rPr sz="550" dirty="0">
                <a:latin typeface="Arial Unicode MS"/>
                <a:cs typeface="Arial Unicode MS"/>
              </a:rPr>
              <a:t> </a:t>
            </a:r>
            <a:r>
              <a:rPr sz="550" spc="10" dirty="0">
                <a:latin typeface="Arial Unicode MS"/>
                <a:cs typeface="Arial Unicode MS"/>
              </a:rPr>
              <a:t>la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20" dirty="0">
                <a:latin typeface="Arial Unicode MS"/>
                <a:cs typeface="Arial Unicode MS"/>
              </a:rPr>
              <a:t>siguiente</a:t>
            </a:r>
            <a:r>
              <a:rPr sz="550" spc="-5" dirty="0">
                <a:latin typeface="Arial Unicode MS"/>
                <a:cs typeface="Arial Unicode MS"/>
              </a:rPr>
              <a:t> </a:t>
            </a:r>
            <a:r>
              <a:rPr sz="550" spc="15" dirty="0">
                <a:latin typeface="Arial Unicode MS"/>
                <a:cs typeface="Arial Unicode MS"/>
              </a:rPr>
              <a:t>manera:</a:t>
            </a:r>
            <a:endParaRPr sz="550">
              <a:latin typeface="Arial Unicode MS"/>
              <a:cs typeface="Arial Unicode MS"/>
            </a:endParaRPr>
          </a:p>
          <a:p>
            <a:pPr>
              <a:spcBef>
                <a:spcPts val="45"/>
              </a:spcBef>
            </a:pPr>
            <a:endParaRPr sz="750">
              <a:latin typeface="Arial Unicode MS"/>
              <a:cs typeface="Arial Unicode MS"/>
            </a:endParaRPr>
          </a:p>
          <a:p>
            <a:pPr marL="339090" indent="-98425">
              <a:buAutoNum type="arabicPeriod"/>
              <a:tabLst>
                <a:tab pos="339725" algn="l"/>
              </a:tabLst>
            </a:pPr>
            <a:r>
              <a:rPr sz="700" spc="-30" dirty="0">
                <a:latin typeface="Arial Unicode MS"/>
                <a:cs typeface="Arial Unicode MS"/>
              </a:rPr>
              <a:t>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5" dirty="0">
                <a:latin typeface="Arial Unicode MS"/>
                <a:cs typeface="Arial Unicode MS"/>
              </a:rPr>
              <a:t>contacto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salida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relé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alimentador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-5" dirty="0">
                <a:latin typeface="Arial Unicode MS"/>
                <a:cs typeface="Arial Unicode MS"/>
              </a:rPr>
              <a:t>se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cierra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debido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dirty="0">
                <a:latin typeface="Arial Unicode MS"/>
                <a:cs typeface="Arial Unicode MS"/>
              </a:rPr>
              <a:t>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10" dirty="0">
                <a:latin typeface="Arial Unicode MS"/>
                <a:cs typeface="Arial Unicode MS"/>
              </a:rPr>
              <a:t>la</a:t>
            </a:r>
            <a:r>
              <a:rPr sz="700" spc="-15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falla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20" dirty="0">
                <a:latin typeface="Arial Unicode MS"/>
                <a:cs typeface="Arial Unicode MS"/>
              </a:rPr>
              <a:t>del</a:t>
            </a:r>
            <a:r>
              <a:rPr sz="700" spc="-10" dirty="0">
                <a:latin typeface="Arial Unicode MS"/>
                <a:cs typeface="Arial Unicode MS"/>
              </a:rPr>
              <a:t> </a:t>
            </a:r>
            <a:r>
              <a:rPr sz="700" spc="30" dirty="0">
                <a:latin typeface="Arial Unicode MS"/>
                <a:cs typeface="Arial Unicode MS"/>
              </a:rPr>
              <a:t>alimentador.</a:t>
            </a:r>
            <a:endParaRPr sz="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buAutoNum type="arabicPeriod"/>
            </a:pPr>
            <a:endParaRPr sz="700">
              <a:latin typeface="Arial Unicode MS"/>
              <a:cs typeface="Arial Unicode MS"/>
            </a:endParaRPr>
          </a:p>
          <a:p>
            <a:pPr marL="353060" indent="-112395">
              <a:buAutoNum type="arabicPeriod"/>
              <a:tabLst>
                <a:tab pos="353695" algn="l"/>
              </a:tabLst>
            </a:pPr>
            <a:r>
              <a:rPr sz="800" spc="20" dirty="0">
                <a:latin typeface="Arial Unicode MS"/>
                <a:cs typeface="Arial Unicode MS"/>
              </a:rPr>
              <a:t>Entrada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i="1" spc="-45" dirty="0">
                <a:latin typeface="Verdana"/>
                <a:cs typeface="Verdana"/>
              </a:rPr>
              <a:t>IN104</a:t>
            </a:r>
            <a:r>
              <a:rPr sz="800" i="1" spc="-70" dirty="0">
                <a:latin typeface="Verdana"/>
                <a:cs typeface="Verdana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afirma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en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relé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principal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del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bus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5" dirty="0">
                <a:latin typeface="Arial Unicode MS"/>
                <a:cs typeface="Arial Unicode MS"/>
              </a:rPr>
              <a:t>y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0" dirty="0">
                <a:latin typeface="Arial Unicode MS"/>
                <a:cs typeface="Arial Unicode MS"/>
              </a:rPr>
              <a:t>evita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que</a:t>
            </a:r>
            <a:r>
              <a:rPr sz="800" spc="-10" dirty="0">
                <a:latin typeface="Arial Unicode MS"/>
                <a:cs typeface="Arial Unicode MS"/>
              </a:rPr>
              <a:t> se </a:t>
            </a:r>
            <a:r>
              <a:rPr sz="800" spc="15" dirty="0">
                <a:latin typeface="Arial Unicode MS"/>
                <a:cs typeface="Arial Unicode MS"/>
              </a:rPr>
              <a:t>active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salida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25" dirty="0">
                <a:latin typeface="Arial Unicode MS"/>
                <a:cs typeface="Arial Unicode MS"/>
              </a:rPr>
              <a:t>de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15" dirty="0">
                <a:latin typeface="Arial Unicode MS"/>
                <a:cs typeface="Arial Unicode MS"/>
              </a:rPr>
              <a:t>la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puerta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AND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dirty="0">
                <a:latin typeface="Arial Unicode MS"/>
                <a:cs typeface="Arial Unicode MS"/>
              </a:rPr>
              <a:t>1.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0" dirty="0">
                <a:latin typeface="Arial Unicode MS"/>
                <a:cs typeface="Arial Unicode MS"/>
              </a:rPr>
              <a:t>No</a:t>
            </a:r>
            <a:r>
              <a:rPr sz="800" spc="-10" dirty="0">
                <a:latin typeface="Arial Unicode MS"/>
                <a:cs typeface="Arial Unicode MS"/>
              </a:rPr>
              <a:t> </a:t>
            </a:r>
            <a:r>
              <a:rPr sz="800" spc="35" dirty="0">
                <a:latin typeface="Arial Unicode MS"/>
                <a:cs typeface="Arial Unicode MS"/>
              </a:rPr>
              <a:t>rápido</a:t>
            </a:r>
            <a:endParaRPr sz="800">
              <a:latin typeface="Arial Unicode MS"/>
              <a:cs typeface="Arial Unicode MS"/>
            </a:endParaRPr>
          </a:p>
          <a:p>
            <a:pPr marL="469900">
              <a:spcBef>
                <a:spcPts val="400"/>
              </a:spcBef>
            </a:pPr>
            <a:r>
              <a:rPr sz="400" spc="-5" dirty="0">
                <a:latin typeface="Arial Unicode MS"/>
                <a:cs typeface="Arial Unicode MS"/>
              </a:rPr>
              <a:t>se</a:t>
            </a:r>
            <a:r>
              <a:rPr sz="400" spc="-15" dirty="0">
                <a:latin typeface="Arial Unicode MS"/>
                <a:cs typeface="Arial Unicode MS"/>
              </a:rPr>
              <a:t> </a:t>
            </a:r>
            <a:r>
              <a:rPr sz="400" spc="15" dirty="0">
                <a:latin typeface="Arial Unicode MS"/>
                <a:cs typeface="Arial Unicode MS"/>
              </a:rPr>
              <a:t>produce</a:t>
            </a:r>
            <a:r>
              <a:rPr sz="400" spc="-15" dirty="0">
                <a:latin typeface="Arial Unicode MS"/>
                <a:cs typeface="Arial Unicode MS"/>
              </a:rPr>
              <a:t> </a:t>
            </a:r>
            <a:r>
              <a:rPr sz="400" spc="20" dirty="0">
                <a:latin typeface="Arial Unicode MS"/>
                <a:cs typeface="Arial Unicode MS"/>
              </a:rPr>
              <a:t>un</a:t>
            </a:r>
            <a:r>
              <a:rPr sz="400" spc="-10" dirty="0">
                <a:latin typeface="Arial Unicode MS"/>
                <a:cs typeface="Arial Unicode MS"/>
              </a:rPr>
              <a:t> </a:t>
            </a:r>
            <a:r>
              <a:rPr sz="400" spc="5" dirty="0">
                <a:latin typeface="Arial Unicode MS"/>
                <a:cs typeface="Arial Unicode MS"/>
              </a:rPr>
              <a:t>viaje</a:t>
            </a:r>
            <a:r>
              <a:rPr sz="400" spc="-15" dirty="0">
                <a:latin typeface="Arial Unicode MS"/>
                <a:cs typeface="Arial Unicode MS"/>
              </a:rPr>
              <a:t> </a:t>
            </a:r>
            <a:r>
              <a:rPr sz="400" spc="10" dirty="0">
                <a:latin typeface="Arial Unicode MS"/>
                <a:cs typeface="Arial Unicode MS"/>
              </a:rPr>
              <a:t>en</a:t>
            </a:r>
            <a:r>
              <a:rPr sz="400" spc="-10" dirty="0">
                <a:latin typeface="Arial Unicode MS"/>
                <a:cs typeface="Arial Unicode MS"/>
              </a:rPr>
              <a:t> </a:t>
            </a:r>
            <a:r>
              <a:rPr sz="400" spc="10" dirty="0">
                <a:latin typeface="Arial Unicode MS"/>
                <a:cs typeface="Arial Unicode MS"/>
              </a:rPr>
              <a:t>autobús.</a:t>
            </a:r>
            <a:endParaRPr sz="400">
              <a:latin typeface="Arial Unicode MS"/>
              <a:cs typeface="Arial Unicode MS"/>
            </a:endParaRPr>
          </a:p>
          <a:p>
            <a:pPr>
              <a:spcBef>
                <a:spcPts val="50"/>
              </a:spcBef>
            </a:pPr>
            <a:endParaRPr sz="500">
              <a:latin typeface="Arial Unicode MS"/>
              <a:cs typeface="Arial Unicode MS"/>
            </a:endParaRPr>
          </a:p>
          <a:p>
            <a:pPr marL="469900" marR="257810" indent="-228600">
              <a:lnSpc>
                <a:spcPct val="113300"/>
              </a:lnSpc>
              <a:buSzPct val="166666"/>
              <a:buAutoNum type="arabicPeriod" startAt="3"/>
              <a:tabLst>
                <a:tab pos="469900" algn="l"/>
              </a:tabLst>
            </a:pPr>
            <a:r>
              <a:rPr sz="600" spc="-25" dirty="0">
                <a:latin typeface="Arial Unicode MS"/>
                <a:cs typeface="Arial Unicode MS"/>
              </a:rPr>
              <a:t>Si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protección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alimentador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no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borra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falla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lo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suficientemente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rápido,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salida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temporizador</a:t>
            </a:r>
            <a:r>
              <a:rPr sz="600" spc="-5" dirty="0">
                <a:latin typeface="Arial Unicode MS"/>
                <a:cs typeface="Arial Unicode MS"/>
              </a:rPr>
              <a:t> se </a:t>
            </a:r>
            <a:r>
              <a:rPr sz="600" spc="10" dirty="0">
                <a:latin typeface="Arial Unicode MS"/>
                <a:cs typeface="Arial Unicode MS"/>
              </a:rPr>
              <a:t>activa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después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un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retardo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tiempo.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i="1" spc="-15" dirty="0">
                <a:latin typeface="Verdana"/>
                <a:cs typeface="Verdana"/>
              </a:rPr>
              <a:t>TPU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2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disparar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interruptor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principal.</a:t>
            </a:r>
            <a:endParaRPr sz="600">
              <a:latin typeface="Arial Unicode MS"/>
              <a:cs typeface="Arial Unicode MS"/>
            </a:endParaRPr>
          </a:p>
          <a:p>
            <a:pPr>
              <a:spcBef>
                <a:spcPts val="70"/>
              </a:spcBef>
            </a:pPr>
            <a:endParaRPr sz="650">
              <a:latin typeface="Arial Unicode MS"/>
              <a:cs typeface="Arial Unicode MS"/>
            </a:endParaRPr>
          </a:p>
          <a:p>
            <a:pPr marL="12700" marR="104139">
              <a:lnSpc>
                <a:spcPct val="133300"/>
              </a:lnSpc>
            </a:pPr>
            <a:r>
              <a:rPr sz="600" spc="-5" dirty="0">
                <a:latin typeface="Arial Unicode MS"/>
                <a:cs typeface="Arial Unicode MS"/>
              </a:rPr>
              <a:t>Los </a:t>
            </a:r>
            <a:r>
              <a:rPr sz="600" spc="20" dirty="0">
                <a:latin typeface="Arial Unicode MS"/>
                <a:cs typeface="Arial Unicode MS"/>
              </a:rPr>
              <a:t>elementos de sobrecorriente de </a:t>
            </a:r>
            <a:r>
              <a:rPr sz="600" spc="30" dirty="0">
                <a:latin typeface="Arial Unicode MS"/>
                <a:cs typeface="Arial Unicode MS"/>
              </a:rPr>
              <a:t>tiempo </a:t>
            </a:r>
            <a:r>
              <a:rPr sz="600" spc="15" dirty="0">
                <a:latin typeface="Arial Unicode MS"/>
                <a:cs typeface="Arial Unicode MS"/>
              </a:rPr>
              <a:t>inverso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5" dirty="0">
                <a:latin typeface="Arial Unicode MS"/>
                <a:cs typeface="Arial Unicode MS"/>
              </a:rPr>
              <a:t>fase y </a:t>
            </a:r>
            <a:r>
              <a:rPr sz="600" spc="25" dirty="0">
                <a:latin typeface="Arial Unicode MS"/>
                <a:cs typeface="Arial Unicode MS"/>
              </a:rPr>
              <a:t>tierra proporcionan </a:t>
            </a:r>
            <a:r>
              <a:rPr sz="600" spc="10" dirty="0">
                <a:latin typeface="Arial Unicode MS"/>
                <a:cs typeface="Arial Unicode MS"/>
              </a:rPr>
              <a:t>la </a:t>
            </a:r>
            <a:r>
              <a:rPr sz="600" spc="20" dirty="0">
                <a:latin typeface="Arial Unicode MS"/>
                <a:cs typeface="Arial Unicode MS"/>
              </a:rPr>
              <a:t>protección tradicional de respaldo </a:t>
            </a:r>
            <a:r>
              <a:rPr sz="600" spc="15" dirty="0">
                <a:latin typeface="Arial Unicode MS"/>
                <a:cs typeface="Arial Unicode MS"/>
              </a:rPr>
              <a:t>con </a:t>
            </a:r>
            <a:r>
              <a:rPr sz="600" spc="30" dirty="0">
                <a:latin typeface="Arial Unicode MS"/>
                <a:cs typeface="Arial Unicode MS"/>
              </a:rPr>
              <a:t>retardo </a:t>
            </a:r>
            <a:r>
              <a:rPr sz="600" spc="20" dirty="0">
                <a:latin typeface="Arial Unicode MS"/>
                <a:cs typeface="Arial Unicode MS"/>
              </a:rPr>
              <a:t>de </a:t>
            </a:r>
            <a:r>
              <a:rPr sz="600" spc="25" dirty="0">
                <a:latin typeface="Arial Unicode MS"/>
                <a:cs typeface="Arial Unicode MS"/>
              </a:rPr>
              <a:t>tiempo. </a:t>
            </a:r>
            <a:r>
              <a:rPr sz="600" spc="20" dirty="0">
                <a:latin typeface="Arial Unicode MS"/>
                <a:cs typeface="Arial Unicode MS"/>
              </a:rPr>
              <a:t>Configure </a:t>
            </a:r>
            <a:r>
              <a:rPr sz="600" spc="-15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estos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elementos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con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menor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5" dirty="0">
                <a:latin typeface="Arial Unicode MS"/>
                <a:cs typeface="Arial Unicode MS"/>
              </a:rPr>
              <a:t>sensibilidad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un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retardo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tiempo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mayor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que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los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elementos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sobrecorriente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alimentador.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Para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fallas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alimentador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o </a:t>
            </a:r>
            <a:r>
              <a:rPr sz="600" spc="-150" dirty="0">
                <a:latin typeface="Arial Unicode MS"/>
                <a:cs typeface="Arial Unicode MS"/>
              </a:rPr>
              <a:t> </a:t>
            </a:r>
            <a:r>
              <a:rPr sz="600" spc="-10" dirty="0">
                <a:latin typeface="Arial Unicode MS"/>
                <a:cs typeface="Arial Unicode MS"/>
              </a:rPr>
              <a:t>bus,</a:t>
            </a:r>
            <a:r>
              <a:rPr sz="600" i="1" spc="-10" dirty="0">
                <a:latin typeface="Verdana"/>
                <a:cs typeface="Verdana"/>
              </a:rPr>
              <a:t>51PT</a:t>
            </a:r>
            <a:r>
              <a:rPr sz="600" i="1" spc="-55" dirty="0">
                <a:latin typeface="Verdana"/>
                <a:cs typeface="Verdana"/>
              </a:rPr>
              <a:t> </a:t>
            </a:r>
            <a:r>
              <a:rPr sz="600" spc="5" dirty="0">
                <a:latin typeface="Arial Unicode MS"/>
                <a:cs typeface="Arial Unicode MS"/>
              </a:rPr>
              <a:t>y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55" dirty="0">
                <a:latin typeface="Arial Unicode MS"/>
                <a:cs typeface="Arial Unicode MS"/>
              </a:rPr>
              <a:t>/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5" dirty="0">
                <a:latin typeface="Arial Unicode MS"/>
                <a:cs typeface="Arial Unicode MS"/>
              </a:rPr>
              <a:t>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i="1" spc="-40" dirty="0">
                <a:latin typeface="Verdana"/>
                <a:cs typeface="Verdana"/>
              </a:rPr>
              <a:t>51GT</a:t>
            </a:r>
            <a:r>
              <a:rPr sz="600" i="1" spc="-50" dirty="0">
                <a:latin typeface="Verdana"/>
                <a:cs typeface="Verdana"/>
              </a:rPr>
              <a:t> </a:t>
            </a:r>
            <a:r>
              <a:rPr sz="600" dirty="0">
                <a:latin typeface="Arial Unicode MS"/>
                <a:cs typeface="Arial Unicode MS"/>
              </a:rPr>
              <a:t>las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entradas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-5" dirty="0">
                <a:latin typeface="Arial Unicode MS"/>
                <a:cs typeface="Arial Unicode MS"/>
              </a:rPr>
              <a:t>se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afirman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después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retardo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30" dirty="0">
                <a:latin typeface="Arial Unicode MS"/>
                <a:cs typeface="Arial Unicode MS"/>
              </a:rPr>
              <a:t>tiempo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correspondiente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para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iniciar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10" dirty="0">
                <a:latin typeface="Arial Unicode MS"/>
                <a:cs typeface="Arial Unicode MS"/>
              </a:rPr>
              <a:t>el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disparo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del</a:t>
            </a:r>
            <a:r>
              <a:rPr sz="600" spc="-15" dirty="0">
                <a:latin typeface="Arial Unicode MS"/>
                <a:cs typeface="Arial Unicode MS"/>
              </a:rPr>
              <a:t> </a:t>
            </a:r>
            <a:r>
              <a:rPr sz="600" spc="35" dirty="0">
                <a:latin typeface="Arial Unicode MS"/>
                <a:cs typeface="Arial Unicode MS"/>
              </a:rPr>
              <a:t>interruptor</a:t>
            </a:r>
            <a:r>
              <a:rPr sz="600" spc="-10" dirty="0">
                <a:latin typeface="Arial Unicode MS"/>
                <a:cs typeface="Arial Unicode MS"/>
              </a:rPr>
              <a:t> </a:t>
            </a:r>
            <a:r>
              <a:rPr sz="600" spc="20" dirty="0">
                <a:latin typeface="Arial Unicode MS"/>
                <a:cs typeface="Arial Unicode MS"/>
              </a:rPr>
              <a:t>principal.</a:t>
            </a:r>
            <a:endParaRPr sz="600"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2902491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500" y="949452"/>
            <a:ext cx="4800600" cy="360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43996" y="453644"/>
            <a:ext cx="70104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latin typeface="Tahoma"/>
                <a:cs typeface="Tahoma"/>
              </a:rPr>
              <a:t>Protección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de</a:t>
            </a:r>
            <a:r>
              <a:rPr sz="600" b="1" spc="-20" dirty="0">
                <a:latin typeface="Tahoma"/>
                <a:cs typeface="Tahoma"/>
              </a:rPr>
              <a:t> </a:t>
            </a:r>
            <a:r>
              <a:rPr sz="600" b="1" dirty="0">
                <a:latin typeface="Tahoma"/>
                <a:cs typeface="Tahoma"/>
              </a:rPr>
              <a:t>bus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6796016" y="9402857"/>
            <a:ext cx="2838558" cy="13465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pc="5" dirty="0"/>
              <a:t>PROT4xx_BusProtection_r3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8829111" y="9396070"/>
            <a:ext cx="473334" cy="14298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>
              <a:spcBef>
                <a:spcPts val="155"/>
              </a:spcBef>
            </a:pPr>
            <a:r>
              <a:rPr spc="10" dirty="0"/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106691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8446</Words>
  <Application>Microsoft Office PowerPoint</Application>
  <PresentationFormat>Personalizado</PresentationFormat>
  <Paragraphs>425</Paragraphs>
  <Slides>42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7" baseType="lpstr">
      <vt:lpstr>Tahoma</vt:lpstr>
      <vt:lpstr>Calibri</vt:lpstr>
      <vt:lpstr>Verdana</vt:lpstr>
      <vt:lpstr>Arial Unicode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- 10_PROT4xx_BusProtection_r3.pptx</dc:title>
  <dc:creator>amyjohn</dc:creator>
  <cp:lastModifiedBy>Cuenta Microsoft</cp:lastModifiedBy>
  <cp:revision>1</cp:revision>
  <dcterms:created xsi:type="dcterms:W3CDTF">2021-09-15T02:37:21Z</dcterms:created>
  <dcterms:modified xsi:type="dcterms:W3CDTF">2021-09-15T20:16:19Z</dcterms:modified>
</cp:coreProperties>
</file>